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6" r:id="rId1"/>
    <p:sldMasterId id="2147483680" r:id="rId2"/>
  </p:sldMasterIdLst>
  <p:notesMasterIdLst>
    <p:notesMasterId r:id="rId21"/>
  </p:notesMasterIdLst>
  <p:handoutMasterIdLst>
    <p:handoutMasterId r:id="rId22"/>
  </p:handoutMasterIdLst>
  <p:sldIdLst>
    <p:sldId id="276" r:id="rId3"/>
    <p:sldId id="344" r:id="rId4"/>
    <p:sldId id="333" r:id="rId5"/>
    <p:sldId id="334" r:id="rId6"/>
    <p:sldId id="335" r:id="rId7"/>
    <p:sldId id="336" r:id="rId8"/>
    <p:sldId id="337" r:id="rId9"/>
    <p:sldId id="338" r:id="rId10"/>
    <p:sldId id="339" r:id="rId11"/>
    <p:sldId id="340" r:id="rId12"/>
    <p:sldId id="320" r:id="rId13"/>
    <p:sldId id="325" r:id="rId14"/>
    <p:sldId id="326" r:id="rId15"/>
    <p:sldId id="332" r:id="rId16"/>
    <p:sldId id="341" r:id="rId17"/>
    <p:sldId id="342" r:id="rId18"/>
    <p:sldId id="343" r:id="rId19"/>
    <p:sldId id="302" r:id="rId2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682">
          <p15:clr>
            <a:srgbClr val="A4A3A4"/>
          </p15:clr>
        </p15:guide>
        <p15:guide id="3" orient="horz" pos="903">
          <p15:clr>
            <a:srgbClr val="A4A3A4"/>
          </p15:clr>
        </p15:guide>
        <p15:guide id="4" orient="horz" pos="3858">
          <p15:clr>
            <a:srgbClr val="A4A3A4"/>
          </p15:clr>
        </p15:guide>
        <p15:guide id="5" orient="horz" pos="127">
          <p15:clr>
            <a:srgbClr val="A4A3A4"/>
          </p15:clr>
        </p15:guide>
        <p15:guide id="6" orient="horz" pos="4319">
          <p15:clr>
            <a:srgbClr val="A4A3A4"/>
          </p15:clr>
        </p15:guide>
        <p15:guide id="7" orient="horz" pos="4111">
          <p15:clr>
            <a:srgbClr val="A4A3A4"/>
          </p15:clr>
        </p15:guide>
        <p15:guide id="8" pos="2886">
          <p15:clr>
            <a:srgbClr val="A4A3A4"/>
          </p15:clr>
        </p15:guide>
        <p15:guide id="9" pos="286">
          <p15:clr>
            <a:srgbClr val="A4A3A4"/>
          </p15:clr>
        </p15:guide>
        <p15:guide id="10" pos="5473">
          <p15:clr>
            <a:srgbClr val="A4A3A4"/>
          </p15:clr>
        </p15:guide>
        <p15:guide id="11" pos="2937">
          <p15:clr>
            <a:srgbClr val="A4A3A4"/>
          </p15:clr>
        </p15:guide>
        <p15:guide id="12" pos="2842">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E600"/>
    <a:srgbClr val="404040"/>
    <a:srgbClr val="FFD200"/>
    <a:srgbClr val="000000"/>
    <a:srgbClr val="FF00FF"/>
    <a:srgbClr val="FF0090"/>
    <a:srgbClr val="FF0066"/>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88454" autoAdjust="0"/>
  </p:normalViewPr>
  <p:slideViewPr>
    <p:cSldViewPr snapToGrid="0" snapToObjects="1" showGuides="1">
      <p:cViewPr varScale="1">
        <p:scale>
          <a:sx n="84" d="100"/>
          <a:sy n="84" d="100"/>
        </p:scale>
        <p:origin x="1435" y="86"/>
      </p:cViewPr>
      <p:guideLst>
        <p:guide orient="horz" pos="2160"/>
        <p:guide orient="horz" pos="682"/>
        <p:guide orient="horz" pos="903"/>
        <p:guide orient="horz" pos="3858"/>
        <p:guide orient="horz" pos="127"/>
        <p:guide orient="horz" pos="4319"/>
        <p:guide orient="horz" pos="4111"/>
        <p:guide pos="2886"/>
        <p:guide pos="286"/>
        <p:guide pos="5473"/>
        <p:guide pos="2937"/>
        <p:guide pos="284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p:scale>
          <a:sx n="200" d="100"/>
          <a:sy n="200" d="100"/>
        </p:scale>
        <p:origin x="612" y="274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83A0B4-ABD9-4AFD-9E16-E050B8AF063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03687878-FBB8-46B5-B199-8D617390D3D9}" type="pres">
      <dgm:prSet presAssocID="{7883A0B4-ABD9-4AFD-9E16-E050B8AF0633}" presName="linear" presStyleCnt="0">
        <dgm:presLayoutVars>
          <dgm:animLvl val="lvl"/>
          <dgm:resizeHandles val="exact"/>
        </dgm:presLayoutVars>
      </dgm:prSet>
      <dgm:spPr/>
    </dgm:pt>
  </dgm:ptLst>
  <dgm:cxnLst>
    <dgm:cxn modelId="{ED703E94-AE1F-4263-AFDC-63C382B23957}" type="presOf" srcId="{7883A0B4-ABD9-4AFD-9E16-E050B8AF0633}" destId="{03687878-FBB8-46B5-B199-8D617390D3D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75A85089-C692-4DEA-AC49-04CF34D4FE14}" type="datetimeFigureOut">
              <a:rPr lang="en-GB" smtClean="0">
                <a:latin typeface="Arial" pitchFamily="34" charset="0"/>
              </a:rPr>
              <a:pPr/>
              <a:t>14/01/2021</a:t>
            </a:fld>
            <a:endParaRPr lang="en-GB" dirty="0">
              <a:latin typeface="Arial"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atin typeface="Arial" pitchFamily="34" charset="0"/>
              </a:defRPr>
            </a:lvl1pPr>
          </a:lstStyle>
          <a:p>
            <a:fld id="{8045EBA9-A28D-4849-BFEA-AA04F6A21B63}" type="datetimeFigureOut">
              <a:rPr lang="en-GB" smtClean="0"/>
              <a:pPr/>
              <a:t>14/01/2021</a:t>
            </a:fld>
            <a:endParaRPr lang="en-GB"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wmf"/><Relationship Id="rId1" Type="http://schemas.openxmlformats.org/officeDocument/2006/relationships/slideMaster" Target="../slideMasters/slideMaster2.xml"/><Relationship Id="rId4" Type="http://schemas.openxmlformats.org/officeDocument/2006/relationships/image" Target="../media/image7.w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8.wmf"/><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0"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2"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5"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3077"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Tree>
    <p:extLst>
      <p:ext uri="{BB962C8B-B14F-4D97-AF65-F5344CB8AC3E}">
        <p14:creationId xmlns:p14="http://schemas.microsoft.com/office/powerpoint/2010/main" val="1999940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4101"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Tree>
    <p:extLst>
      <p:ext uri="{BB962C8B-B14F-4D97-AF65-F5344CB8AC3E}">
        <p14:creationId xmlns:p14="http://schemas.microsoft.com/office/powerpoint/2010/main" val="2528647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Tree>
    <p:extLst>
      <p:ext uri="{BB962C8B-B14F-4D97-AF65-F5344CB8AC3E}">
        <p14:creationId xmlns:p14="http://schemas.microsoft.com/office/powerpoint/2010/main" val="2528647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latin typeface="+mn-lt"/>
              <a:cs typeface="Arial" pitchFamily="34" charset="0"/>
            </a:endParaRPr>
          </a:p>
        </p:txBody>
      </p:sp>
    </p:spTree>
    <p:extLst>
      <p:ext uri="{BB962C8B-B14F-4D97-AF65-F5344CB8AC3E}">
        <p14:creationId xmlns:p14="http://schemas.microsoft.com/office/powerpoint/2010/main" val="3350680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sp>
        <p:nvSpPr>
          <p:cNvPr id="16"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7"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8"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0" indent="0" algn="l">
              <a:buNone/>
              <a:defRPr sz="1600">
                <a:solidFill>
                  <a:srgbClr val="404040"/>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1"/>
            <a:r>
              <a:rPr lang="en-US" dirty="0"/>
              <a:t>Click to edit Master subtitle style</a:t>
            </a:r>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sp>
        <p:nvSpPr>
          <p:cNvPr id="7" name="Freeform 5"/>
          <p:cNvSpPr>
            <a:spLocks noChangeAspect="1"/>
          </p:cNvSpPr>
          <p:nvPr userDrawn="1"/>
        </p:nvSpPr>
        <p:spPr bwMode="gray">
          <a:xfrm rot="10800000">
            <a:off x="3277045"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Title 1"/>
          <p:cNvSpPr>
            <a:spLocks noGrp="1"/>
          </p:cNvSpPr>
          <p:nvPr>
            <p:ph type="ctrTitle"/>
          </p:nvPr>
        </p:nvSpPr>
        <p:spPr>
          <a:xfrm>
            <a:off x="3557109" y="1677507"/>
            <a:ext cx="4937760"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3557109" y="2685128"/>
            <a:ext cx="493776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2121626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777240"/>
            <a:ext cx="6753225" cy="3400425"/>
          </a:xfrm>
          <a:prstGeom prst="rect">
            <a:avLst/>
          </a:prstGeom>
        </p:spPr>
      </p:pic>
      <p:sp>
        <p:nvSpPr>
          <p:cNvPr id="8" name="Subtitle 2"/>
          <p:cNvSpPr>
            <a:spLocks noGrp="1"/>
          </p:cNvSpPr>
          <p:nvPr>
            <p:ph type="subTitle" idx="1"/>
          </p:nvPr>
        </p:nvSpPr>
        <p:spPr>
          <a:xfrm>
            <a:off x="888191" y="3258529"/>
            <a:ext cx="5943432"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9" name="Title 1"/>
          <p:cNvSpPr>
            <a:spLocks noGrp="1"/>
          </p:cNvSpPr>
          <p:nvPr>
            <p:ph type="ctrTitle"/>
          </p:nvPr>
        </p:nvSpPr>
        <p:spPr>
          <a:xfrm>
            <a:off x="888191" y="2288083"/>
            <a:ext cx="5943432" cy="860400"/>
          </a:xfrm>
          <a:prstGeom prst="rect">
            <a:avLst/>
          </a:prstGeom>
        </p:spPr>
        <p:txBody>
          <a:bodyPr/>
          <a:lstStyle>
            <a:lvl1pPr>
              <a:defRPr>
                <a:solidFill>
                  <a:srgbClr val="FFFFFF"/>
                </a:solidFill>
                <a:latin typeface="+mn-lt"/>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722358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5413375" cy="45720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sp>
        <p:nvSpPr>
          <p:cNvPr id="7" name="Title 1"/>
          <p:cNvSpPr>
            <a:spLocks noGrp="1"/>
          </p:cNvSpPr>
          <p:nvPr>
            <p:ph type="ctrTitle"/>
          </p:nvPr>
        </p:nvSpPr>
        <p:spPr>
          <a:xfrm>
            <a:off x="886968" y="1799130"/>
            <a:ext cx="4643060" cy="860400"/>
          </a:xfrm>
          <a:prstGeom prst="rect">
            <a:avLst/>
          </a:prstGeom>
        </p:spPr>
        <p:txBody>
          <a:bodyPr/>
          <a:lstStyle>
            <a:lvl1pPr>
              <a:defRPr>
                <a:solidFill>
                  <a:srgbClr val="FFFFFF"/>
                </a:solidFill>
                <a:latin typeface="+mn-lt"/>
                <a:cs typeface="Arial" pitchFamily="34" charset="0"/>
              </a:defRPr>
            </a:lvl1pPr>
          </a:lstStyle>
          <a:p>
            <a:r>
              <a:rPr lang="en-US" dirty="0"/>
              <a:t>Click to edit Master title style</a:t>
            </a:r>
            <a:endParaRPr lang="en-GB" dirty="0"/>
          </a:p>
        </p:txBody>
      </p:sp>
      <p:sp>
        <p:nvSpPr>
          <p:cNvPr id="8" name="Subtitle 2"/>
          <p:cNvSpPr>
            <a:spLocks noGrp="1"/>
          </p:cNvSpPr>
          <p:nvPr>
            <p:ph type="subTitle" idx="1"/>
          </p:nvPr>
        </p:nvSpPr>
        <p:spPr>
          <a:xfrm>
            <a:off x="886968" y="2769576"/>
            <a:ext cx="4643060"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159729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600"/>
            <a:ext cx="8229600" cy="46989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289109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461901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8173977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426464"/>
            <a:ext cx="4038600" cy="4691061"/>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26464"/>
            <a:ext cx="4038600" cy="4691061"/>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2121113"/>
            <a:ext cx="40428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51200" y="2121113"/>
            <a:ext cx="40428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26464"/>
            <a:ext cx="40428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4651200" y="1426464"/>
            <a:ext cx="4042800" cy="640800"/>
          </a:xfrm>
        </p:spPr>
        <p:txBody>
          <a:bodyPr anchor="t" anchorCtr="0"/>
          <a:lstStyle>
            <a:lvl1pPr>
              <a:buNone/>
              <a:defRPr b="1">
                <a:solidFill>
                  <a:schemeClr val="bg1"/>
                </a:solidFill>
              </a:defRPr>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Tree>
    <p:extLst>
      <p:ext uri="{BB962C8B-B14F-4D97-AF65-F5344CB8AC3E}">
        <p14:creationId xmlns:p14="http://schemas.microsoft.com/office/powerpoint/2010/main" val="39130112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Tree>
    <p:extLst>
      <p:ext uri="{BB962C8B-B14F-4D97-AF65-F5344CB8AC3E}">
        <p14:creationId xmlns:p14="http://schemas.microsoft.com/office/powerpoint/2010/main" val="1999940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Tree>
    <p:extLst>
      <p:ext uri="{BB962C8B-B14F-4D97-AF65-F5344CB8AC3E}">
        <p14:creationId xmlns:p14="http://schemas.microsoft.com/office/powerpoint/2010/main" val="2528647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Tree>
    <p:extLst>
      <p:ext uri="{BB962C8B-B14F-4D97-AF65-F5344CB8AC3E}">
        <p14:creationId xmlns:p14="http://schemas.microsoft.com/office/powerpoint/2010/main" val="35631518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5"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Tree>
    <p:extLst>
      <p:ext uri="{BB962C8B-B14F-4D97-AF65-F5344CB8AC3E}">
        <p14:creationId xmlns:p14="http://schemas.microsoft.com/office/powerpoint/2010/main" val="2528647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Tree>
    <p:extLst>
      <p:ext uri="{BB962C8B-B14F-4D97-AF65-F5344CB8AC3E}">
        <p14:creationId xmlns:p14="http://schemas.microsoft.com/office/powerpoint/2010/main" val="33506808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0900077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Tree>
    <p:extLst>
      <p:ext uri="{BB962C8B-B14F-4D97-AF65-F5344CB8AC3E}">
        <p14:creationId xmlns:p14="http://schemas.microsoft.com/office/powerpoint/2010/main" val="3045454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872817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457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13" name="Content Placeholder 2"/>
          <p:cNvSpPr>
            <a:spLocks noGrp="1"/>
          </p:cNvSpPr>
          <p:nvPr>
            <p:ph sz="half" idx="1"/>
          </p:nvPr>
        </p:nvSpPr>
        <p:spPr>
          <a:xfrm>
            <a:off x="457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3"/>
          <p:cNvSpPr>
            <a:spLocks noGrp="1"/>
          </p:cNvSpPr>
          <p:nvPr>
            <p:ph sz="half" idx="2"/>
          </p:nvPr>
        </p:nvSpPr>
        <p:spPr>
          <a:xfrm>
            <a:off x="4651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9"/>
          <p:cNvSpPr>
            <a:spLocks noGrp="1"/>
          </p:cNvSpPr>
          <p:nvPr>
            <p:ph type="body" sz="quarter" idx="12"/>
          </p:nvPr>
        </p:nvSpPr>
        <p:spPr>
          <a:xfrm>
            <a:off x="457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16" name="Text Placeholder 9"/>
          <p:cNvSpPr>
            <a:spLocks noGrp="1"/>
          </p:cNvSpPr>
          <p:nvPr>
            <p:ph type="body" sz="quarter" idx="13"/>
          </p:nvPr>
        </p:nvSpPr>
        <p:spPr>
          <a:xfrm>
            <a:off x="4651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a:prstGeom prst="rect">
            <a:avLst/>
          </a:prstGeom>
        </p:spPr>
        <p:txBody>
          <a:bodyPr/>
          <a:lstStyle>
            <a:lvl1pPr marL="0" indent="0" algn="l">
              <a:lnSpc>
                <a:spcPct val="85000"/>
              </a:lnSpc>
              <a:spcBef>
                <a:spcPts val="0"/>
              </a:spcBef>
              <a:buNone/>
              <a:defRPr sz="5000" b="1">
                <a:solidFill>
                  <a:schemeClr val="bg2"/>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Tree>
    <p:extLst>
      <p:ext uri="{BB962C8B-B14F-4D97-AF65-F5344CB8AC3E}">
        <p14:creationId xmlns:p14="http://schemas.microsoft.com/office/powerpoint/2010/main" val="3913011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4.wmf"/><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0" y="201600"/>
            <a:ext cx="8232775"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r>
              <a:rPr lang="en-GB" sz="1100" dirty="0">
                <a:solidFill>
                  <a:schemeClr val="bg1"/>
                </a:solidFill>
                <a:latin typeface="+mn-lt"/>
                <a:cs typeface="Arial" pitchFamily="34" charset="0"/>
              </a:rPr>
              <a:t>Page </a:t>
            </a:r>
            <a:fld id="{9AE4D82F-B047-469B-AC52-A46321747EAF}" type="slidenum">
              <a:rPr lang="en-GB" sz="1100" smtClean="0">
                <a:solidFill>
                  <a:schemeClr val="bg1"/>
                </a:solidFill>
                <a:latin typeface="+mn-lt"/>
                <a:cs typeface="Arial" pitchFamily="34" charset="0"/>
              </a:rPr>
              <a:pPr/>
              <a:t>‹#›</a:t>
            </a:fld>
            <a:endParaRPr lang="en-GB" sz="1100" dirty="0">
              <a:solidFill>
                <a:schemeClr val="bg1"/>
              </a:solidFill>
              <a:latin typeface="+mn-lt"/>
              <a:cs typeface="Arial" pitchFamily="34" charset="0"/>
            </a:endParaRPr>
          </a:p>
        </p:txBody>
      </p:sp>
      <p:pic>
        <p:nvPicPr>
          <p:cNvPr id="17" name="Picture 1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284464" y="6327648"/>
            <a:ext cx="399919" cy="408838"/>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748" r:id="rId3"/>
    <p:sldLayoutId id="2147483749" r:id="rId4"/>
    <p:sldLayoutId id="2147483669" r:id="rId5"/>
    <p:sldLayoutId id="2147483780" r:id="rId6"/>
    <p:sldLayoutId id="2147483670" r:id="rId7"/>
    <p:sldLayoutId id="2147483671" r:id="rId8"/>
    <p:sldLayoutId id="2147483672" r:id="rId9"/>
    <p:sldLayoutId id="2147483673" r:id="rId10"/>
    <p:sldLayoutId id="2147483674" r:id="rId11"/>
    <p:sldLayoutId id="2147483726" r:id="rId12"/>
    <p:sldLayoutId id="2147483677" r:id="rId13"/>
    <p:sldLayoutId id="2147483678" r:id="rId14"/>
    <p:sldLayoutId id="2147483679" r:id="rId15"/>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425600"/>
            <a:ext cx="8229600" cy="4698975"/>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Box 16"/>
          <p:cNvSpPr txBox="1"/>
          <p:nvPr/>
        </p:nvSpPr>
        <p:spPr>
          <a:xfrm>
            <a:off x="457200" y="6501764"/>
            <a:ext cx="720000" cy="201168"/>
          </a:xfrm>
          <a:prstGeom prst="rect">
            <a:avLst/>
          </a:prstGeom>
          <a:noFill/>
        </p:spPr>
        <p:txBody>
          <a:bodyPr wrap="square" lIns="0" tIns="0" rIns="0" bIns="0" rtlCol="0" anchor="t" anchorCtr="0">
            <a:noAutofit/>
          </a:bodyPr>
          <a:lstStyle/>
          <a:p>
            <a:r>
              <a:rPr lang="en-GB" sz="1100" dirty="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pic>
        <p:nvPicPr>
          <p:cNvPr id="13" name="Picture 1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 id="2147483778" r:id="rId2"/>
    <p:sldLayoutId id="2147483768" r:id="rId3"/>
    <p:sldLayoutId id="2147483770" r:id="rId4"/>
    <p:sldLayoutId id="2147483682" r:id="rId5"/>
    <p:sldLayoutId id="2147483752" r:id="rId6"/>
    <p:sldLayoutId id="2147483753" r:id="rId7"/>
    <p:sldLayoutId id="2147483683" r:id="rId8"/>
    <p:sldLayoutId id="2147483782" r:id="rId9"/>
    <p:sldLayoutId id="2147483684" r:id="rId10"/>
    <p:sldLayoutId id="2147483685" r:id="rId11"/>
    <p:sldLayoutId id="2147483686" r:id="rId12"/>
    <p:sldLayoutId id="2147483687" r:id="rId13"/>
    <p:sldLayoutId id="2147483688" r:id="rId14"/>
    <p:sldLayoutId id="2147483728" r:id="rId15"/>
    <p:sldLayoutId id="2147483691" r:id="rId16"/>
    <p:sldLayoutId id="2147483692" r:id="rId17"/>
    <p:sldLayoutId id="2147483693" r:id="rId18"/>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Teamwork and Team Building</a:t>
            </a:r>
            <a:endParaRPr lang="en-GB" sz="3600" dirty="0">
              <a:latin typeface="+mj-lt"/>
            </a:endParaRPr>
          </a:p>
        </p:txBody>
      </p:sp>
    </p:spTree>
    <p:extLst>
      <p:ext uri="{BB962C8B-B14F-4D97-AF65-F5344CB8AC3E}">
        <p14:creationId xmlns:p14="http://schemas.microsoft.com/office/powerpoint/2010/main" val="558000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3">
            <a:extLst>
              <a:ext uri="{FF2B5EF4-FFF2-40B4-BE49-F238E27FC236}">
                <a16:creationId xmlns:a16="http://schemas.microsoft.com/office/drawing/2014/main" id="{9011F7C2-36F0-422E-9513-6C4766C69294}"/>
              </a:ext>
            </a:extLst>
          </p:cNvPr>
          <p:cNvSpPr/>
          <p:nvPr/>
        </p:nvSpPr>
        <p:spPr>
          <a:xfrm>
            <a:off x="457200" y="755903"/>
            <a:ext cx="8232775" cy="1233103"/>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r>
              <a:rPr lang="en-IN" sz="1600" dirty="0">
                <a:solidFill>
                  <a:schemeClr val="tx2"/>
                </a:solidFill>
                <a:cs typeface="Calibri Light" panose="020F0302020204030204" pitchFamily="34" charset="0"/>
              </a:rPr>
              <a:t>Several Meanings of "Yes“</a:t>
            </a:r>
          </a:p>
        </p:txBody>
      </p:sp>
      <p:sp>
        <p:nvSpPr>
          <p:cNvPr id="4" name="Title 3">
            <a:extLst>
              <a:ext uri="{FF2B5EF4-FFF2-40B4-BE49-F238E27FC236}">
                <a16:creationId xmlns:a16="http://schemas.microsoft.com/office/drawing/2014/main" id="{497F9ACD-A896-455D-B5F3-8B6F866AD018}"/>
              </a:ext>
            </a:extLst>
          </p:cNvPr>
          <p:cNvSpPr>
            <a:spLocks noGrp="1"/>
          </p:cNvSpPr>
          <p:nvPr>
            <p:ph type="title"/>
          </p:nvPr>
        </p:nvSpPr>
        <p:spPr>
          <a:xfrm>
            <a:off x="457200" y="201600"/>
            <a:ext cx="8232775" cy="384326"/>
          </a:xfrm>
        </p:spPr>
        <p:txBody>
          <a:bodyPr/>
          <a:lstStyle/>
          <a:p>
            <a:r>
              <a:rPr lang="en-IN" dirty="0"/>
              <a:t>Giving Feedback Across Cultures</a:t>
            </a:r>
          </a:p>
        </p:txBody>
      </p:sp>
      <p:sp>
        <p:nvSpPr>
          <p:cNvPr id="5" name="Rectangle 4">
            <a:extLst>
              <a:ext uri="{FF2B5EF4-FFF2-40B4-BE49-F238E27FC236}">
                <a16:creationId xmlns:a16="http://schemas.microsoft.com/office/drawing/2014/main" id="{7C2F0DC5-3111-4651-ABC4-8C090A1A7964}"/>
              </a:ext>
            </a:extLst>
          </p:cNvPr>
          <p:cNvSpPr/>
          <p:nvPr/>
        </p:nvSpPr>
        <p:spPr>
          <a:xfrm>
            <a:off x="457200" y="4805180"/>
            <a:ext cx="4572000" cy="338554"/>
          </a:xfrm>
          <a:prstGeom prst="rect">
            <a:avLst/>
          </a:prstGeom>
        </p:spPr>
        <p:txBody>
          <a:bodyPr>
            <a:spAutoFit/>
          </a:bodyPr>
          <a:lstStyle/>
          <a:p>
            <a:r>
              <a:rPr lang="en-IN" sz="1600" dirty="0">
                <a:solidFill>
                  <a:schemeClr val="tx2"/>
                </a:solidFill>
              </a:rPr>
              <a:t>Commitment for policy issues and current affairs</a:t>
            </a:r>
            <a:endParaRPr lang="en-IN" sz="1600" i="0" dirty="0">
              <a:solidFill>
                <a:schemeClr val="tx2"/>
              </a:solidFill>
              <a:effectLst/>
            </a:endParaRPr>
          </a:p>
        </p:txBody>
      </p:sp>
      <p:sp>
        <p:nvSpPr>
          <p:cNvPr id="7" name="Freeform 3">
            <a:extLst>
              <a:ext uri="{FF2B5EF4-FFF2-40B4-BE49-F238E27FC236}">
                <a16:creationId xmlns:a16="http://schemas.microsoft.com/office/drawing/2014/main" id="{38F5B3EF-0E5B-4A01-851A-7E472E964262}"/>
              </a:ext>
            </a:extLst>
          </p:cNvPr>
          <p:cNvSpPr/>
          <p:nvPr/>
        </p:nvSpPr>
        <p:spPr>
          <a:xfrm>
            <a:off x="457200" y="1989005"/>
            <a:ext cx="8232775" cy="2070931"/>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r>
              <a:rPr lang="en-IN" sz="1600" dirty="0">
                <a:solidFill>
                  <a:schemeClr val="accent5">
                    <a:lumMod val="20000"/>
                    <a:lumOff val="80000"/>
                  </a:schemeClr>
                </a:solidFill>
                <a:cs typeface="Calibri Light" panose="020F0302020204030204" pitchFamily="34" charset="0"/>
              </a:rPr>
              <a:t>Respect for Hierarchy:</a:t>
            </a:r>
          </a:p>
          <a:p>
            <a:endParaRPr lang="en-IN" sz="1600" dirty="0">
              <a:solidFill>
                <a:schemeClr val="tx2"/>
              </a:solidFill>
              <a:cs typeface="Calibri Light" panose="020F0302020204030204" pitchFamily="34" charset="0"/>
            </a:endParaRPr>
          </a:p>
          <a:p>
            <a:r>
              <a:rPr lang="en-IN" sz="1600" dirty="0">
                <a:solidFill>
                  <a:schemeClr val="tx2"/>
                </a:solidFill>
                <a:cs typeface="Calibri Light" panose="020F0302020204030204" pitchFamily="34" charset="0"/>
              </a:rPr>
              <a:t>“Yes” = I don't agree with you, but you are the boss, so I don't want to overtly contradict you, and perhaps you indeed know what's best.  I may try to express my initial disagreement in an indirect manner, but will probably wait to see if your answer is the right answer after all.</a:t>
            </a:r>
            <a:endParaRPr lang="en-IN" sz="1600" b="1" dirty="0">
              <a:solidFill>
                <a:schemeClr val="tx2"/>
              </a:solidFill>
              <a:cs typeface="Calibri Light" panose="020F0302020204030204" pitchFamily="34" charset="0"/>
            </a:endParaRPr>
          </a:p>
        </p:txBody>
      </p:sp>
      <p:sp>
        <p:nvSpPr>
          <p:cNvPr id="8" name="Freeform 3">
            <a:extLst>
              <a:ext uri="{FF2B5EF4-FFF2-40B4-BE49-F238E27FC236}">
                <a16:creationId xmlns:a16="http://schemas.microsoft.com/office/drawing/2014/main" id="{3F869DCA-E5C8-4635-A74E-011BA78B999C}"/>
              </a:ext>
            </a:extLst>
          </p:cNvPr>
          <p:cNvSpPr/>
          <p:nvPr/>
        </p:nvSpPr>
        <p:spPr>
          <a:xfrm>
            <a:off x="454025" y="4059936"/>
            <a:ext cx="8232775" cy="2414016"/>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br>
              <a:rPr lang="en-IN" sz="1600" dirty="0">
                <a:solidFill>
                  <a:schemeClr val="tx2"/>
                </a:solidFill>
              </a:rPr>
            </a:br>
            <a:r>
              <a:rPr lang="en-IN" sz="1600" dirty="0">
                <a:solidFill>
                  <a:schemeClr val="accent5">
                    <a:lumMod val="20000"/>
                    <a:lumOff val="80000"/>
                  </a:schemeClr>
                </a:solidFill>
              </a:rPr>
              <a:t>Need to maintain Harmony:</a:t>
            </a:r>
          </a:p>
          <a:p>
            <a:r>
              <a:rPr lang="en-IN" sz="1600" dirty="0">
                <a:solidFill>
                  <a:schemeClr val="tx2"/>
                </a:solidFill>
              </a:rPr>
              <a:t>“</a:t>
            </a:r>
            <a:r>
              <a:rPr lang="en-IN" sz="1600" dirty="0">
                <a:solidFill>
                  <a:schemeClr val="tx2"/>
                </a:solidFill>
                <a:cs typeface="Calibri Light" panose="020F0302020204030204" pitchFamily="34" charset="0"/>
              </a:rPr>
              <a:t>Yes” = I don't agree with you but it's important for me to maintain harmony and avoid direct disagreement if at all possible, so I can only tell you my true opinion in an indirect way. </a:t>
            </a:r>
          </a:p>
          <a:p>
            <a:r>
              <a:rPr lang="en-IN" sz="1600" dirty="0">
                <a:solidFill>
                  <a:schemeClr val="tx2"/>
                </a:solidFill>
                <a:cs typeface="Calibri Light" panose="020F0302020204030204" pitchFamily="34" charset="0"/>
              </a:rPr>
              <a:t>You will, however, be able to understand what I'm saying if you listen carefully to my explanation and ask questions about what I'm not saying. And if you want to know even more, you might consider asking me some of these questions in an informal setting outside of the office.</a:t>
            </a:r>
            <a:endParaRPr lang="en-IN" sz="1600" dirty="0">
              <a:effectLst/>
              <a:cs typeface="Calibri Light" panose="020F0302020204030204" pitchFamily="34" charset="0"/>
            </a:endParaRPr>
          </a:p>
        </p:txBody>
      </p:sp>
    </p:spTree>
    <p:extLst>
      <p:ext uri="{BB962C8B-B14F-4D97-AF65-F5344CB8AC3E}">
        <p14:creationId xmlns:p14="http://schemas.microsoft.com/office/powerpoint/2010/main" val="1992882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341363"/>
          </a:xfrm>
        </p:spPr>
        <p:txBody>
          <a:bodyPr/>
          <a:lstStyle/>
          <a:p>
            <a:pPr lvl="0"/>
            <a:r>
              <a:rPr lang="en-GB" sz="2400" dirty="0"/>
              <a:t>Trust Building through Effective Communication</a:t>
            </a:r>
            <a:endParaRPr lang="en-IN" sz="2400" dirty="0"/>
          </a:p>
        </p:txBody>
      </p:sp>
      <p:grpSp>
        <p:nvGrpSpPr>
          <p:cNvPr id="11" name="Group 10"/>
          <p:cNvGrpSpPr/>
          <p:nvPr/>
        </p:nvGrpSpPr>
        <p:grpSpPr>
          <a:xfrm>
            <a:off x="454025" y="631800"/>
            <a:ext cx="8232775" cy="3899029"/>
            <a:chOff x="457199" y="1137778"/>
            <a:chExt cx="8232775" cy="3331835"/>
          </a:xfrm>
        </p:grpSpPr>
        <p:sp>
          <p:nvSpPr>
            <p:cNvPr id="4" name="Freeform 3"/>
            <p:cNvSpPr/>
            <p:nvPr/>
          </p:nvSpPr>
          <p:spPr>
            <a:xfrm>
              <a:off x="457199" y="1137778"/>
              <a:ext cx="8232775" cy="792000"/>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lvl="0" algn="l" defTabSz="533400" rtl="0">
                <a:lnSpc>
                  <a:spcPct val="90000"/>
                </a:lnSpc>
                <a:spcBef>
                  <a:spcPct val="0"/>
                </a:spcBef>
                <a:spcAft>
                  <a:spcPct val="35000"/>
                </a:spcAft>
              </a:pPr>
              <a:r>
                <a:rPr lang="en-IN" sz="1600" b="1" kern="1200" dirty="0">
                  <a:solidFill>
                    <a:srgbClr val="7FD1D6"/>
                  </a:solidFill>
                </a:rPr>
                <a:t>Being Clear about your intention</a:t>
              </a:r>
              <a:r>
                <a:rPr lang="en-IN" sz="1600" kern="1200" dirty="0">
                  <a:solidFill>
                    <a:schemeClr val="tx2"/>
                  </a:solidFill>
                </a:rPr>
                <a:t>: Clarity, Persuasion, Facts, Primary intent. </a:t>
              </a:r>
            </a:p>
          </p:txBody>
        </p:sp>
        <p:sp>
          <p:nvSpPr>
            <p:cNvPr id="5" name="Freeform 4"/>
            <p:cNvSpPr/>
            <p:nvPr/>
          </p:nvSpPr>
          <p:spPr>
            <a:xfrm>
              <a:off x="457199" y="1980177"/>
              <a:ext cx="8232775" cy="792000"/>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lvl="0" algn="l" defTabSz="533400" rtl="0">
                <a:lnSpc>
                  <a:spcPct val="90000"/>
                </a:lnSpc>
                <a:spcBef>
                  <a:spcPct val="0"/>
                </a:spcBef>
                <a:spcAft>
                  <a:spcPct val="35000"/>
                </a:spcAft>
              </a:pPr>
              <a:r>
                <a:rPr lang="en-IN" sz="1600" b="1" kern="1200" dirty="0">
                  <a:solidFill>
                    <a:srgbClr val="7FD1D6"/>
                  </a:solidFill>
                </a:rPr>
                <a:t>Know the Audience</a:t>
              </a:r>
              <a:r>
                <a:rPr lang="en-IN" sz="1600" kern="1200" dirty="0">
                  <a:solidFill>
                    <a:schemeClr val="tx2"/>
                  </a:solidFill>
                </a:rPr>
                <a:t>: Roles and Responsibility, differing working styles (task master, relationship builder), passive and sensitive, empathy, focus on learning rather than winning.  </a:t>
              </a:r>
            </a:p>
          </p:txBody>
        </p:sp>
        <p:sp>
          <p:nvSpPr>
            <p:cNvPr id="6" name="Freeform 5"/>
            <p:cNvSpPr/>
            <p:nvPr/>
          </p:nvSpPr>
          <p:spPr>
            <a:xfrm>
              <a:off x="457199" y="2822456"/>
              <a:ext cx="8232775" cy="792000"/>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lvl="0" algn="l" defTabSz="533400" rtl="0">
                <a:lnSpc>
                  <a:spcPct val="90000"/>
                </a:lnSpc>
                <a:spcBef>
                  <a:spcPct val="0"/>
                </a:spcBef>
                <a:spcAft>
                  <a:spcPct val="35000"/>
                </a:spcAft>
              </a:pPr>
              <a:r>
                <a:rPr lang="en-IN" sz="1600" b="1" kern="1200" dirty="0">
                  <a:solidFill>
                    <a:srgbClr val="7FD1D6"/>
                  </a:solidFill>
                </a:rPr>
                <a:t>Leverage Relationship history when you communicate</a:t>
              </a:r>
              <a:r>
                <a:rPr lang="en-IN" sz="1600" kern="1200" dirty="0">
                  <a:solidFill>
                    <a:schemeClr val="tx2"/>
                  </a:solidFill>
                </a:rPr>
                <a:t>: History, background, past experiences. </a:t>
              </a:r>
            </a:p>
          </p:txBody>
        </p:sp>
        <p:sp>
          <p:nvSpPr>
            <p:cNvPr id="8" name="Freeform 7"/>
            <p:cNvSpPr/>
            <p:nvPr/>
          </p:nvSpPr>
          <p:spPr>
            <a:xfrm>
              <a:off x="457199" y="3677613"/>
              <a:ext cx="8232775" cy="792000"/>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lvl="0" algn="l" defTabSz="533400" rtl="0">
                <a:lnSpc>
                  <a:spcPct val="90000"/>
                </a:lnSpc>
                <a:spcBef>
                  <a:spcPct val="0"/>
                </a:spcBef>
                <a:spcAft>
                  <a:spcPct val="35000"/>
                </a:spcAft>
              </a:pPr>
              <a:r>
                <a:rPr lang="en-IN" sz="1600" b="1" kern="1200" dirty="0">
                  <a:solidFill>
                    <a:srgbClr val="7FD1D6"/>
                  </a:solidFill>
                </a:rPr>
                <a:t>The Unspoken Words </a:t>
              </a:r>
              <a:r>
                <a:rPr lang="en-IN" sz="1600" kern="1200" dirty="0">
                  <a:solidFill>
                    <a:schemeClr val="tx2"/>
                  </a:solidFill>
                </a:rPr>
                <a:t>:Body Language and Tone of Voice.: Smiling, keeping direct eye contact, pleasant listening level, friendly tone, what we don’t say is just as important as we do. </a:t>
              </a:r>
            </a:p>
          </p:txBody>
        </p:sp>
      </p:grpSp>
      <p:sp>
        <p:nvSpPr>
          <p:cNvPr id="12" name="Freeform 9">
            <a:extLst>
              <a:ext uri="{FF2B5EF4-FFF2-40B4-BE49-F238E27FC236}">
                <a16:creationId xmlns:a16="http://schemas.microsoft.com/office/drawing/2014/main" id="{CB80E63C-24B0-4AEF-9401-E821F8C83BD4}"/>
              </a:ext>
            </a:extLst>
          </p:cNvPr>
          <p:cNvSpPr/>
          <p:nvPr/>
        </p:nvSpPr>
        <p:spPr>
          <a:xfrm>
            <a:off x="454024" y="4573831"/>
            <a:ext cx="8232775" cy="926826"/>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lvl="0" algn="l" defTabSz="533400" rtl="0">
              <a:lnSpc>
                <a:spcPct val="90000"/>
              </a:lnSpc>
              <a:spcBef>
                <a:spcPct val="0"/>
              </a:spcBef>
              <a:spcAft>
                <a:spcPct val="35000"/>
              </a:spcAft>
            </a:pPr>
            <a:r>
              <a:rPr lang="en-IN" sz="1600" b="1" kern="1200" dirty="0">
                <a:solidFill>
                  <a:srgbClr val="7FD1D6"/>
                </a:solidFill>
              </a:rPr>
              <a:t>Manage your Emotions in Tough Situation</a:t>
            </a:r>
            <a:r>
              <a:rPr lang="en-IN" sz="1600" kern="1200" dirty="0">
                <a:solidFill>
                  <a:schemeClr val="tx2"/>
                </a:solidFill>
              </a:rPr>
              <a:t>: Emotional Intelligence, Self Awareness, Step Away from the issue</a:t>
            </a:r>
            <a:r>
              <a:rPr lang="en-IN" sz="1600" dirty="0">
                <a:solidFill>
                  <a:schemeClr val="tx2"/>
                </a:solidFill>
              </a:rPr>
              <a:t>.</a:t>
            </a:r>
            <a:r>
              <a:rPr lang="en-IN" sz="1600" kern="1200" dirty="0">
                <a:solidFill>
                  <a:schemeClr val="tx2"/>
                </a:solidFill>
              </a:rPr>
              <a:t>  </a:t>
            </a:r>
          </a:p>
        </p:txBody>
      </p:sp>
      <p:sp>
        <p:nvSpPr>
          <p:cNvPr id="13" name="Freeform 9">
            <a:extLst>
              <a:ext uri="{FF2B5EF4-FFF2-40B4-BE49-F238E27FC236}">
                <a16:creationId xmlns:a16="http://schemas.microsoft.com/office/drawing/2014/main" id="{B39B6602-242A-430E-91E8-987E52A5D1E7}"/>
              </a:ext>
            </a:extLst>
          </p:cNvPr>
          <p:cNvSpPr/>
          <p:nvPr/>
        </p:nvSpPr>
        <p:spPr>
          <a:xfrm>
            <a:off x="457200" y="7668748"/>
            <a:ext cx="8232775" cy="926826"/>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lvl="0" algn="l" defTabSz="533400" rtl="0">
              <a:lnSpc>
                <a:spcPct val="90000"/>
              </a:lnSpc>
              <a:spcBef>
                <a:spcPct val="0"/>
              </a:spcBef>
              <a:spcAft>
                <a:spcPct val="35000"/>
              </a:spcAft>
            </a:pPr>
            <a:r>
              <a:rPr lang="en-GB" sz="1600" b="1" kern="1200" dirty="0">
                <a:solidFill>
                  <a:schemeClr val="tx2"/>
                </a:solidFill>
              </a:rPr>
              <a:t>Take Care of your Health</a:t>
            </a:r>
            <a:endParaRPr lang="en-IN" sz="1600" kern="1200" dirty="0">
              <a:solidFill>
                <a:schemeClr val="tx2"/>
              </a:solidFill>
            </a:endParaRPr>
          </a:p>
        </p:txBody>
      </p:sp>
      <p:sp>
        <p:nvSpPr>
          <p:cNvPr id="10" name="Freeform 9">
            <a:extLst>
              <a:ext uri="{FF2B5EF4-FFF2-40B4-BE49-F238E27FC236}">
                <a16:creationId xmlns:a16="http://schemas.microsoft.com/office/drawing/2014/main" id="{EDE84F27-BF2E-470C-A008-F5317A3A3009}"/>
              </a:ext>
            </a:extLst>
          </p:cNvPr>
          <p:cNvSpPr/>
          <p:nvPr/>
        </p:nvSpPr>
        <p:spPr>
          <a:xfrm>
            <a:off x="454023" y="5536772"/>
            <a:ext cx="8232775" cy="926826"/>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lvl="0" algn="l" defTabSz="533400" rtl="0">
              <a:lnSpc>
                <a:spcPct val="90000"/>
              </a:lnSpc>
              <a:spcBef>
                <a:spcPct val="0"/>
              </a:spcBef>
              <a:spcAft>
                <a:spcPct val="35000"/>
              </a:spcAft>
            </a:pPr>
            <a:r>
              <a:rPr lang="en-IN" sz="1600" b="1" kern="1200" dirty="0">
                <a:solidFill>
                  <a:srgbClr val="7FD1D6"/>
                </a:solidFill>
              </a:rPr>
              <a:t>It’s about you: Be Aware of Other’</a:t>
            </a:r>
            <a:r>
              <a:rPr lang="en-IN" sz="1600" b="1" dirty="0">
                <a:solidFill>
                  <a:srgbClr val="7FD1D6"/>
                </a:solidFill>
              </a:rPr>
              <a:t>s Emotions</a:t>
            </a:r>
            <a:r>
              <a:rPr lang="en-IN" sz="1600" dirty="0">
                <a:solidFill>
                  <a:schemeClr val="tx2"/>
                </a:solidFill>
              </a:rPr>
              <a:t>: It start with you, your reaction, empathy, seeing things from other’s perspective, accommodate other’s emotions, builds trust.</a:t>
            </a:r>
            <a:endParaRPr lang="en-IN" sz="1600" kern="1200" dirty="0">
              <a:solidFill>
                <a:schemeClr val="tx2"/>
              </a:solidFill>
            </a:endParaRPr>
          </a:p>
        </p:txBody>
      </p:sp>
    </p:spTree>
    <p:extLst>
      <p:ext uri="{BB962C8B-B14F-4D97-AF65-F5344CB8AC3E}">
        <p14:creationId xmlns:p14="http://schemas.microsoft.com/office/powerpoint/2010/main" val="109948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2D4411A-FDAC-4D46-96C4-BDB4D98BCFE4}"/>
              </a:ext>
            </a:extLst>
          </p:cNvPr>
          <p:cNvGrpSpPr/>
          <p:nvPr/>
        </p:nvGrpSpPr>
        <p:grpSpPr>
          <a:xfrm>
            <a:off x="457200" y="755904"/>
            <a:ext cx="8232775" cy="4095445"/>
            <a:chOff x="457199" y="1137778"/>
            <a:chExt cx="8232775" cy="3499677"/>
          </a:xfrm>
        </p:grpSpPr>
        <p:sp>
          <p:nvSpPr>
            <p:cNvPr id="10" name="Freeform 3">
              <a:extLst>
                <a:ext uri="{FF2B5EF4-FFF2-40B4-BE49-F238E27FC236}">
                  <a16:creationId xmlns:a16="http://schemas.microsoft.com/office/drawing/2014/main" id="{9011F7C2-36F0-422E-9513-6C4766C69294}"/>
                </a:ext>
              </a:extLst>
            </p:cNvPr>
            <p:cNvSpPr/>
            <p:nvPr/>
          </p:nvSpPr>
          <p:spPr>
            <a:xfrm>
              <a:off x="457199" y="1137778"/>
              <a:ext cx="8232775" cy="792000"/>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marL="342900" lvl="0" indent="-342900" defTabSz="533400">
                <a:lnSpc>
                  <a:spcPct val="90000"/>
                </a:lnSpc>
                <a:spcBef>
                  <a:spcPct val="0"/>
                </a:spcBef>
                <a:spcAft>
                  <a:spcPct val="35000"/>
                </a:spcAft>
                <a:buAutoNum type="arabicPeriod"/>
              </a:pPr>
              <a:r>
                <a:rPr lang="en-IN" sz="1600" b="1" dirty="0">
                  <a:solidFill>
                    <a:srgbClr val="7FD1D6"/>
                  </a:solidFill>
                </a:rPr>
                <a:t>Qualities of Good Communication</a:t>
              </a:r>
              <a:r>
                <a:rPr lang="en-IN" sz="1600" dirty="0">
                  <a:solidFill>
                    <a:schemeClr val="tx2"/>
                  </a:solidFill>
                </a:rPr>
                <a:t>: Direct and Honest, clear and understandable, two way street, team communication should be encouraging, value each contribution. </a:t>
              </a:r>
            </a:p>
          </p:txBody>
        </p:sp>
        <p:sp>
          <p:nvSpPr>
            <p:cNvPr id="11" name="Freeform 4">
              <a:extLst>
                <a:ext uri="{FF2B5EF4-FFF2-40B4-BE49-F238E27FC236}">
                  <a16:creationId xmlns:a16="http://schemas.microsoft.com/office/drawing/2014/main" id="{E8B5A746-024A-4690-A439-2C0DD2D5D1DA}"/>
                </a:ext>
              </a:extLst>
            </p:cNvPr>
            <p:cNvSpPr/>
            <p:nvPr/>
          </p:nvSpPr>
          <p:spPr>
            <a:xfrm>
              <a:off x="457199" y="1980177"/>
              <a:ext cx="8232775" cy="972480"/>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lvl="0" defTabSz="533400">
                <a:lnSpc>
                  <a:spcPct val="90000"/>
                </a:lnSpc>
                <a:spcBef>
                  <a:spcPct val="0"/>
                </a:spcBef>
                <a:spcAft>
                  <a:spcPct val="35000"/>
                </a:spcAft>
              </a:pPr>
              <a:r>
                <a:rPr lang="en-IN" sz="1600" dirty="0">
                  <a:solidFill>
                    <a:schemeClr val="tx2"/>
                  </a:solidFill>
                </a:rPr>
                <a:t>2.   </a:t>
              </a:r>
              <a:r>
                <a:rPr lang="en-IN" sz="1600" b="1" dirty="0">
                  <a:solidFill>
                    <a:srgbClr val="7FD1D6"/>
                  </a:solidFill>
                </a:rPr>
                <a:t>Handling Team </a:t>
              </a:r>
              <a:r>
                <a:rPr lang="en-IN" sz="1600" b="1" dirty="0" err="1">
                  <a:solidFill>
                    <a:srgbClr val="7FD1D6"/>
                  </a:solidFill>
                </a:rPr>
                <a:t>overcriticism</a:t>
              </a:r>
              <a:r>
                <a:rPr lang="en-IN" sz="1600" b="1" dirty="0">
                  <a:solidFill>
                    <a:srgbClr val="7FD1D6"/>
                  </a:solidFill>
                </a:rPr>
                <a:t> and overthink</a:t>
              </a:r>
              <a:r>
                <a:rPr lang="en-IN" sz="1600" dirty="0">
                  <a:solidFill>
                    <a:schemeClr val="tx2"/>
                  </a:solidFill>
                </a:rPr>
                <a:t>: Some criticism is good as it encourages ideas, </a:t>
              </a:r>
              <a:r>
                <a:rPr lang="en-IN" sz="1600" dirty="0" err="1">
                  <a:solidFill>
                    <a:schemeClr val="tx2"/>
                  </a:solidFill>
                </a:rPr>
                <a:t>overcriticism</a:t>
              </a:r>
              <a:r>
                <a:rPr lang="en-IN" sz="1600" dirty="0">
                  <a:solidFill>
                    <a:schemeClr val="tx2"/>
                  </a:solidFill>
                </a:rPr>
                <a:t> shuts down ideas before they a chance, focus on solutions, trap of groupthink, leaders can play the devil’s advocate, balance between </a:t>
              </a:r>
              <a:r>
                <a:rPr lang="en-IN" sz="1600" dirty="0" err="1">
                  <a:solidFill>
                    <a:schemeClr val="tx2"/>
                  </a:solidFill>
                </a:rPr>
                <a:t>overcriticism</a:t>
              </a:r>
              <a:r>
                <a:rPr lang="en-IN" sz="1600" dirty="0">
                  <a:solidFill>
                    <a:schemeClr val="tx2"/>
                  </a:solidFill>
                </a:rPr>
                <a:t> and groupthink. </a:t>
              </a:r>
              <a:endParaRPr lang="en-IN" sz="1600" kern="1200" dirty="0">
                <a:solidFill>
                  <a:schemeClr val="tx2"/>
                </a:solidFill>
              </a:endParaRPr>
            </a:p>
          </p:txBody>
        </p:sp>
        <p:sp>
          <p:nvSpPr>
            <p:cNvPr id="12" name="Freeform 5">
              <a:extLst>
                <a:ext uri="{FF2B5EF4-FFF2-40B4-BE49-F238E27FC236}">
                  <a16:creationId xmlns:a16="http://schemas.microsoft.com/office/drawing/2014/main" id="{B19FA16D-FA51-445B-B5DC-36FE910D9770}"/>
                </a:ext>
              </a:extLst>
            </p:cNvPr>
            <p:cNvSpPr/>
            <p:nvPr/>
          </p:nvSpPr>
          <p:spPr>
            <a:xfrm>
              <a:off x="457199" y="3003056"/>
              <a:ext cx="8232775" cy="792000"/>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marL="342900" indent="-342900" defTabSz="533400">
                <a:lnSpc>
                  <a:spcPct val="90000"/>
                </a:lnSpc>
                <a:spcBef>
                  <a:spcPct val="0"/>
                </a:spcBef>
                <a:spcAft>
                  <a:spcPct val="35000"/>
                </a:spcAft>
                <a:buAutoNum type="arabicPeriod" startAt="3"/>
              </a:pPr>
              <a:r>
                <a:rPr lang="en-IN" sz="1600" b="1" dirty="0">
                  <a:solidFill>
                    <a:srgbClr val="7FD1D6"/>
                  </a:solidFill>
                </a:rPr>
                <a:t>Correcting Imbalances in Team Participation</a:t>
              </a:r>
              <a:r>
                <a:rPr lang="en-IN" sz="1600" dirty="0">
                  <a:solidFill>
                    <a:schemeClr val="tx2"/>
                  </a:solidFill>
                </a:rPr>
                <a:t>: Interrupt  the Interrupters, set ground </a:t>
              </a:r>
            </a:p>
            <a:p>
              <a:pPr defTabSz="533400">
                <a:lnSpc>
                  <a:spcPct val="90000"/>
                </a:lnSpc>
                <a:spcBef>
                  <a:spcPct val="0"/>
                </a:spcBef>
                <a:spcAft>
                  <a:spcPct val="35000"/>
                </a:spcAft>
              </a:pPr>
              <a:r>
                <a:rPr lang="en-IN" sz="1600" dirty="0">
                  <a:solidFill>
                    <a:schemeClr val="tx2"/>
                  </a:solidFill>
                </a:rPr>
                <a:t>before start of Team Meetings, encourage the non contributor to speak, look for signs like body language amongst the non contributors.</a:t>
              </a:r>
            </a:p>
          </p:txBody>
        </p:sp>
        <p:sp>
          <p:nvSpPr>
            <p:cNvPr id="13" name="Freeform 7">
              <a:extLst>
                <a:ext uri="{FF2B5EF4-FFF2-40B4-BE49-F238E27FC236}">
                  <a16:creationId xmlns:a16="http://schemas.microsoft.com/office/drawing/2014/main" id="{04724DBC-90DE-444C-8FEB-A9144BA561B7}"/>
                </a:ext>
              </a:extLst>
            </p:cNvPr>
            <p:cNvSpPr/>
            <p:nvPr/>
          </p:nvSpPr>
          <p:spPr>
            <a:xfrm>
              <a:off x="457199" y="3845455"/>
              <a:ext cx="8232775" cy="792000"/>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defTabSz="533400">
                <a:lnSpc>
                  <a:spcPct val="90000"/>
                </a:lnSpc>
                <a:spcBef>
                  <a:spcPct val="0"/>
                </a:spcBef>
                <a:spcAft>
                  <a:spcPct val="35000"/>
                </a:spcAft>
              </a:pPr>
              <a:r>
                <a:rPr lang="en-IN" sz="1600" kern="1200" dirty="0">
                  <a:solidFill>
                    <a:schemeClr val="tx2"/>
                  </a:solidFill>
                </a:rPr>
                <a:t>4</a:t>
              </a:r>
              <a:r>
                <a:rPr lang="en-IN" sz="1600" b="1" kern="1200" dirty="0">
                  <a:solidFill>
                    <a:schemeClr val="tx2"/>
                  </a:solidFill>
                </a:rPr>
                <a:t>. </a:t>
              </a:r>
              <a:r>
                <a:rPr lang="en-IN" sz="1600" b="1" kern="1200" dirty="0">
                  <a:solidFill>
                    <a:srgbClr val="7FD1D6"/>
                  </a:solidFill>
                </a:rPr>
                <a:t>Collaboration not Competition</a:t>
              </a:r>
              <a:r>
                <a:rPr lang="en-IN" sz="1600" kern="1200" dirty="0">
                  <a:solidFill>
                    <a:schemeClr val="tx2"/>
                  </a:solidFill>
                </a:rPr>
                <a:t>: Uncontrolled Competition is bad, too much collaboration is bad too, groupthink and not diverse ideas, ensure right mix of collaboration without allowing groupthink, assign tasks to groups rather than individuals, designate mentors,</a:t>
              </a:r>
            </a:p>
          </p:txBody>
        </p:sp>
      </p:grpSp>
      <p:sp>
        <p:nvSpPr>
          <p:cNvPr id="4" name="Title 3">
            <a:extLst>
              <a:ext uri="{FF2B5EF4-FFF2-40B4-BE49-F238E27FC236}">
                <a16:creationId xmlns:a16="http://schemas.microsoft.com/office/drawing/2014/main" id="{497F9ACD-A896-455D-B5F3-8B6F866AD018}"/>
              </a:ext>
            </a:extLst>
          </p:cNvPr>
          <p:cNvSpPr>
            <a:spLocks noGrp="1"/>
          </p:cNvSpPr>
          <p:nvPr>
            <p:ph type="title"/>
          </p:nvPr>
        </p:nvSpPr>
        <p:spPr>
          <a:xfrm>
            <a:off x="457200" y="201600"/>
            <a:ext cx="8232775" cy="384326"/>
          </a:xfrm>
        </p:spPr>
        <p:txBody>
          <a:bodyPr/>
          <a:lstStyle/>
          <a:p>
            <a:r>
              <a:rPr lang="en-IN" sz="2400" dirty="0"/>
              <a:t>Encouraging Team Communication and Collaboration</a:t>
            </a:r>
          </a:p>
        </p:txBody>
      </p:sp>
      <p:sp>
        <p:nvSpPr>
          <p:cNvPr id="5" name="Rectangle 4">
            <a:extLst>
              <a:ext uri="{FF2B5EF4-FFF2-40B4-BE49-F238E27FC236}">
                <a16:creationId xmlns:a16="http://schemas.microsoft.com/office/drawing/2014/main" id="{7C2F0DC5-3111-4651-ABC4-8C090A1A7964}"/>
              </a:ext>
            </a:extLst>
          </p:cNvPr>
          <p:cNvSpPr/>
          <p:nvPr/>
        </p:nvSpPr>
        <p:spPr>
          <a:xfrm>
            <a:off x="457200" y="4805180"/>
            <a:ext cx="4572000" cy="338554"/>
          </a:xfrm>
          <a:prstGeom prst="rect">
            <a:avLst/>
          </a:prstGeom>
        </p:spPr>
        <p:txBody>
          <a:bodyPr>
            <a:spAutoFit/>
          </a:bodyPr>
          <a:lstStyle/>
          <a:p>
            <a:r>
              <a:rPr lang="en-IN" sz="1600" dirty="0">
                <a:solidFill>
                  <a:schemeClr val="tx2"/>
                </a:solidFill>
              </a:rPr>
              <a:t>Commitment for policy issues and current affairs</a:t>
            </a:r>
            <a:endParaRPr lang="en-IN" sz="1600" i="0" dirty="0">
              <a:solidFill>
                <a:schemeClr val="tx2"/>
              </a:solidFill>
              <a:effectLst/>
            </a:endParaRPr>
          </a:p>
        </p:txBody>
      </p:sp>
      <p:sp>
        <p:nvSpPr>
          <p:cNvPr id="19" name="Freeform 7">
            <a:extLst>
              <a:ext uri="{FF2B5EF4-FFF2-40B4-BE49-F238E27FC236}">
                <a16:creationId xmlns:a16="http://schemas.microsoft.com/office/drawing/2014/main" id="{6DC2EA39-05FC-43C5-B4BC-FB381540F64C}"/>
              </a:ext>
            </a:extLst>
          </p:cNvPr>
          <p:cNvSpPr/>
          <p:nvPr/>
        </p:nvSpPr>
        <p:spPr>
          <a:xfrm>
            <a:off x="454025" y="4910328"/>
            <a:ext cx="8232775" cy="1014983"/>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defTabSz="533400">
              <a:lnSpc>
                <a:spcPct val="90000"/>
              </a:lnSpc>
              <a:spcBef>
                <a:spcPct val="0"/>
              </a:spcBef>
              <a:spcAft>
                <a:spcPct val="35000"/>
              </a:spcAft>
            </a:pPr>
            <a:r>
              <a:rPr lang="en-IN" sz="1600" kern="1200" dirty="0">
                <a:solidFill>
                  <a:schemeClr val="tx2"/>
                </a:solidFill>
              </a:rPr>
              <a:t>5. </a:t>
            </a:r>
            <a:r>
              <a:rPr lang="en-IN" sz="1600" b="1" kern="1200" dirty="0">
                <a:solidFill>
                  <a:srgbClr val="7FD1D6"/>
                </a:solidFill>
              </a:rPr>
              <a:t>Achieving Collaboration through Team Oriented Messages</a:t>
            </a:r>
            <a:r>
              <a:rPr lang="en-IN" sz="1600" kern="1200" dirty="0">
                <a:solidFill>
                  <a:schemeClr val="tx2"/>
                </a:solidFill>
              </a:rPr>
              <a:t>: Individual Tasks are assigned to the Team Goals, Encourage Team Goals, acknowledge individual achievements in the context of Team Goals, fostering sharing and supporting.</a:t>
            </a:r>
          </a:p>
        </p:txBody>
      </p:sp>
    </p:spTree>
    <p:extLst>
      <p:ext uri="{BB962C8B-B14F-4D97-AF65-F5344CB8AC3E}">
        <p14:creationId xmlns:p14="http://schemas.microsoft.com/office/powerpoint/2010/main" val="733348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2D4411A-FDAC-4D46-96C4-BDB4D98BCFE4}"/>
              </a:ext>
            </a:extLst>
          </p:cNvPr>
          <p:cNvGrpSpPr/>
          <p:nvPr/>
        </p:nvGrpSpPr>
        <p:grpSpPr>
          <a:xfrm>
            <a:off x="457200" y="755904"/>
            <a:ext cx="8232775" cy="4657344"/>
            <a:chOff x="457199" y="1137778"/>
            <a:chExt cx="8232775" cy="3331835"/>
          </a:xfrm>
        </p:grpSpPr>
        <p:sp>
          <p:nvSpPr>
            <p:cNvPr id="10" name="Freeform 3">
              <a:extLst>
                <a:ext uri="{FF2B5EF4-FFF2-40B4-BE49-F238E27FC236}">
                  <a16:creationId xmlns:a16="http://schemas.microsoft.com/office/drawing/2014/main" id="{9011F7C2-36F0-422E-9513-6C4766C69294}"/>
                </a:ext>
              </a:extLst>
            </p:cNvPr>
            <p:cNvSpPr/>
            <p:nvPr/>
          </p:nvSpPr>
          <p:spPr>
            <a:xfrm>
              <a:off x="457199" y="1137778"/>
              <a:ext cx="8232775" cy="792000"/>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marL="342900" lvl="0" indent="-342900" defTabSz="533400">
                <a:lnSpc>
                  <a:spcPct val="90000"/>
                </a:lnSpc>
                <a:spcBef>
                  <a:spcPct val="0"/>
                </a:spcBef>
                <a:spcAft>
                  <a:spcPct val="35000"/>
                </a:spcAft>
                <a:buAutoNum type="arabicPeriod"/>
              </a:pPr>
              <a:r>
                <a:rPr lang="en-IN" sz="1600" dirty="0">
                  <a:solidFill>
                    <a:schemeClr val="accent5">
                      <a:lumMod val="20000"/>
                      <a:lumOff val="80000"/>
                    </a:schemeClr>
                  </a:solidFill>
                </a:rPr>
                <a:t>The Power of a Positive Attitude</a:t>
              </a:r>
              <a:r>
                <a:rPr lang="en-IN" sz="1600" dirty="0">
                  <a:solidFill>
                    <a:schemeClr val="tx2"/>
                  </a:solidFill>
                </a:rPr>
                <a:t>: Rather than going it alone or complaining about</a:t>
              </a:r>
            </a:p>
            <a:p>
              <a:pPr lvl="0" defTabSz="533400">
                <a:lnSpc>
                  <a:spcPct val="90000"/>
                </a:lnSpc>
                <a:spcBef>
                  <a:spcPct val="0"/>
                </a:spcBef>
                <a:spcAft>
                  <a:spcPct val="35000"/>
                </a:spcAft>
              </a:pPr>
              <a:r>
                <a:rPr lang="en-IN" sz="1600" dirty="0">
                  <a:solidFill>
                    <a:schemeClr val="tx2"/>
                  </a:solidFill>
                </a:rPr>
                <a:t>team members, team should feel that they are in it together and all members count, listen to others and they will to you too, change your attitude towards the Team and theirs will change too.</a:t>
              </a:r>
            </a:p>
          </p:txBody>
        </p:sp>
        <p:sp>
          <p:nvSpPr>
            <p:cNvPr id="11" name="Freeform 4">
              <a:extLst>
                <a:ext uri="{FF2B5EF4-FFF2-40B4-BE49-F238E27FC236}">
                  <a16:creationId xmlns:a16="http://schemas.microsoft.com/office/drawing/2014/main" id="{E8B5A746-024A-4690-A439-2C0DD2D5D1DA}"/>
                </a:ext>
              </a:extLst>
            </p:cNvPr>
            <p:cNvSpPr/>
            <p:nvPr/>
          </p:nvSpPr>
          <p:spPr>
            <a:xfrm>
              <a:off x="457199" y="1980177"/>
              <a:ext cx="8232775" cy="792000"/>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lvl="0" defTabSz="533400">
                <a:lnSpc>
                  <a:spcPct val="90000"/>
                </a:lnSpc>
                <a:spcBef>
                  <a:spcPct val="0"/>
                </a:spcBef>
                <a:spcAft>
                  <a:spcPct val="35000"/>
                </a:spcAft>
              </a:pPr>
              <a:endParaRPr lang="en-IN" sz="1600" dirty="0">
                <a:solidFill>
                  <a:schemeClr val="tx2"/>
                </a:solidFill>
              </a:endParaRPr>
            </a:p>
            <a:p>
              <a:pPr lvl="0" defTabSz="533400">
                <a:lnSpc>
                  <a:spcPct val="90000"/>
                </a:lnSpc>
                <a:spcBef>
                  <a:spcPct val="0"/>
                </a:spcBef>
                <a:spcAft>
                  <a:spcPct val="35000"/>
                </a:spcAft>
              </a:pPr>
              <a:r>
                <a:rPr lang="en-IN" sz="1600" dirty="0">
                  <a:solidFill>
                    <a:schemeClr val="accent5">
                      <a:lumMod val="20000"/>
                      <a:lumOff val="80000"/>
                    </a:schemeClr>
                  </a:solidFill>
                </a:rPr>
                <a:t>2. Adopting a Positive Mindset</a:t>
              </a:r>
              <a:r>
                <a:rPr lang="en-IN" sz="1600" dirty="0">
                  <a:solidFill>
                    <a:schemeClr val="tx2"/>
                  </a:solidFill>
                </a:rPr>
                <a:t>: Look at others strength, focus on the benefits of working in the team, focus on the benefits of working in a Team, accept mistakes, learn from them, move on. </a:t>
              </a:r>
            </a:p>
            <a:p>
              <a:pPr lvl="0" defTabSz="533400">
                <a:lnSpc>
                  <a:spcPct val="90000"/>
                </a:lnSpc>
                <a:spcBef>
                  <a:spcPct val="0"/>
                </a:spcBef>
                <a:spcAft>
                  <a:spcPct val="35000"/>
                </a:spcAft>
              </a:pPr>
              <a:endParaRPr lang="en-IN" sz="1600" kern="1200" dirty="0">
                <a:solidFill>
                  <a:schemeClr val="tx2"/>
                </a:solidFill>
              </a:endParaRPr>
            </a:p>
          </p:txBody>
        </p:sp>
        <p:sp>
          <p:nvSpPr>
            <p:cNvPr id="12" name="Freeform 5">
              <a:extLst>
                <a:ext uri="{FF2B5EF4-FFF2-40B4-BE49-F238E27FC236}">
                  <a16:creationId xmlns:a16="http://schemas.microsoft.com/office/drawing/2014/main" id="{B19FA16D-FA51-445B-B5DC-36FE910D9770}"/>
                </a:ext>
              </a:extLst>
            </p:cNvPr>
            <p:cNvSpPr/>
            <p:nvPr/>
          </p:nvSpPr>
          <p:spPr>
            <a:xfrm>
              <a:off x="457199" y="2822456"/>
              <a:ext cx="8232775" cy="792000"/>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marL="342900" indent="-342900" defTabSz="533400">
                <a:lnSpc>
                  <a:spcPct val="90000"/>
                </a:lnSpc>
                <a:spcBef>
                  <a:spcPct val="0"/>
                </a:spcBef>
                <a:spcAft>
                  <a:spcPct val="35000"/>
                </a:spcAft>
                <a:buAutoNum type="arabicPeriod" startAt="3"/>
              </a:pPr>
              <a:r>
                <a:rPr lang="en-IN" sz="1600" dirty="0">
                  <a:solidFill>
                    <a:schemeClr val="accent5">
                      <a:lumMod val="20000"/>
                      <a:lumOff val="80000"/>
                    </a:schemeClr>
                  </a:solidFill>
                </a:rPr>
                <a:t>What being proactive is all about</a:t>
              </a:r>
              <a:r>
                <a:rPr lang="en-IN" sz="1600" dirty="0">
                  <a:solidFill>
                    <a:schemeClr val="tx2"/>
                  </a:solidFill>
                </a:rPr>
                <a:t>: Take the initiatives and get things done, energetic </a:t>
              </a:r>
            </a:p>
            <a:p>
              <a:pPr defTabSz="533400">
                <a:lnSpc>
                  <a:spcPct val="90000"/>
                </a:lnSpc>
                <a:spcBef>
                  <a:spcPct val="0"/>
                </a:spcBef>
                <a:spcAft>
                  <a:spcPct val="35000"/>
                </a:spcAft>
              </a:pPr>
              <a:r>
                <a:rPr lang="en-IN" sz="1600" dirty="0">
                  <a:solidFill>
                    <a:schemeClr val="tx2"/>
                  </a:solidFill>
                </a:rPr>
                <a:t>and enthusiastic and energy spreads, proactive, think ahead, anticipate problems and think of Innovative solutions. </a:t>
              </a:r>
            </a:p>
          </p:txBody>
        </p:sp>
        <p:sp>
          <p:nvSpPr>
            <p:cNvPr id="13" name="Freeform 7">
              <a:extLst>
                <a:ext uri="{FF2B5EF4-FFF2-40B4-BE49-F238E27FC236}">
                  <a16:creationId xmlns:a16="http://schemas.microsoft.com/office/drawing/2014/main" id="{04724DBC-90DE-444C-8FEB-A9144BA561B7}"/>
                </a:ext>
              </a:extLst>
            </p:cNvPr>
            <p:cNvSpPr/>
            <p:nvPr/>
          </p:nvSpPr>
          <p:spPr>
            <a:xfrm>
              <a:off x="457199" y="3677613"/>
              <a:ext cx="8232775" cy="792000"/>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defTabSz="533400">
                <a:lnSpc>
                  <a:spcPct val="90000"/>
                </a:lnSpc>
                <a:spcBef>
                  <a:spcPct val="0"/>
                </a:spcBef>
                <a:spcAft>
                  <a:spcPct val="35000"/>
                </a:spcAft>
              </a:pPr>
              <a:r>
                <a:rPr lang="en-IN" sz="1600" kern="1200" dirty="0">
                  <a:solidFill>
                    <a:schemeClr val="accent5">
                      <a:lumMod val="20000"/>
                      <a:lumOff val="80000"/>
                    </a:schemeClr>
                  </a:solidFill>
                </a:rPr>
                <a:t>4</a:t>
              </a:r>
              <a:r>
                <a:rPr lang="en-IN" sz="1600" kern="1200" dirty="0">
                  <a:solidFill>
                    <a:schemeClr val="tx2"/>
                  </a:solidFill>
                </a:rPr>
                <a:t>. </a:t>
              </a:r>
              <a:r>
                <a:rPr lang="en-IN" sz="1600" kern="1200" dirty="0">
                  <a:solidFill>
                    <a:schemeClr val="accent5">
                      <a:lumMod val="20000"/>
                      <a:lumOff val="80000"/>
                    </a:schemeClr>
                  </a:solidFill>
                </a:rPr>
                <a:t>Acknowledging Different Opinions</a:t>
              </a:r>
              <a:r>
                <a:rPr lang="en-IN" sz="1600" kern="1200" dirty="0">
                  <a:solidFill>
                    <a:schemeClr val="tx2"/>
                  </a:solidFill>
                </a:rPr>
                <a:t>: Listening with open mind, don’t interrupt, use supporting statements even if you don’t agree. </a:t>
              </a:r>
            </a:p>
          </p:txBody>
        </p:sp>
      </p:grpSp>
      <p:sp>
        <p:nvSpPr>
          <p:cNvPr id="4" name="Title 3">
            <a:extLst>
              <a:ext uri="{FF2B5EF4-FFF2-40B4-BE49-F238E27FC236}">
                <a16:creationId xmlns:a16="http://schemas.microsoft.com/office/drawing/2014/main" id="{497F9ACD-A896-455D-B5F3-8B6F866AD018}"/>
              </a:ext>
            </a:extLst>
          </p:cNvPr>
          <p:cNvSpPr>
            <a:spLocks noGrp="1"/>
          </p:cNvSpPr>
          <p:nvPr>
            <p:ph type="title"/>
          </p:nvPr>
        </p:nvSpPr>
        <p:spPr>
          <a:xfrm>
            <a:off x="457200" y="201600"/>
            <a:ext cx="8232775" cy="384326"/>
          </a:xfrm>
        </p:spPr>
        <p:txBody>
          <a:bodyPr/>
          <a:lstStyle/>
          <a:p>
            <a:r>
              <a:rPr lang="en-IN" dirty="0"/>
              <a:t>Being an Effective Team Member</a:t>
            </a:r>
          </a:p>
        </p:txBody>
      </p:sp>
      <p:sp>
        <p:nvSpPr>
          <p:cNvPr id="14" name="Freeform 7">
            <a:extLst>
              <a:ext uri="{FF2B5EF4-FFF2-40B4-BE49-F238E27FC236}">
                <a16:creationId xmlns:a16="http://schemas.microsoft.com/office/drawing/2014/main" id="{F8627117-C742-42A5-9F4C-1AFCD6AE3A72}"/>
              </a:ext>
            </a:extLst>
          </p:cNvPr>
          <p:cNvSpPr/>
          <p:nvPr/>
        </p:nvSpPr>
        <p:spPr>
          <a:xfrm>
            <a:off x="457200" y="5413248"/>
            <a:ext cx="8232775" cy="1107083"/>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defTabSz="533400">
              <a:lnSpc>
                <a:spcPct val="90000"/>
              </a:lnSpc>
              <a:spcBef>
                <a:spcPct val="0"/>
              </a:spcBef>
              <a:spcAft>
                <a:spcPct val="35000"/>
              </a:spcAft>
            </a:pPr>
            <a:r>
              <a:rPr lang="en-IN" sz="1600" dirty="0">
                <a:solidFill>
                  <a:schemeClr val="accent5">
                    <a:lumMod val="20000"/>
                    <a:lumOff val="80000"/>
                  </a:schemeClr>
                </a:solidFill>
              </a:rPr>
              <a:t>5</a:t>
            </a:r>
            <a:r>
              <a:rPr lang="en-IN" sz="1600" kern="1200" dirty="0">
                <a:solidFill>
                  <a:schemeClr val="tx2"/>
                </a:solidFill>
              </a:rPr>
              <a:t>. </a:t>
            </a:r>
            <a:r>
              <a:rPr lang="en-IN" sz="1600" kern="1200" dirty="0">
                <a:solidFill>
                  <a:schemeClr val="accent5">
                    <a:lumMod val="20000"/>
                    <a:lumOff val="80000"/>
                  </a:schemeClr>
                </a:solidFill>
              </a:rPr>
              <a:t>Demonstrating respect</a:t>
            </a:r>
            <a:r>
              <a:rPr lang="en-IN" sz="1600" kern="1200" dirty="0">
                <a:solidFill>
                  <a:schemeClr val="tx2"/>
                </a:solidFill>
              </a:rPr>
              <a:t>: Use of non judgemental language, concentrate on the issues not person, use of “I” rather than “you”, give respect and you will get it back.</a:t>
            </a:r>
          </a:p>
        </p:txBody>
      </p:sp>
    </p:spTree>
    <p:extLst>
      <p:ext uri="{BB962C8B-B14F-4D97-AF65-F5344CB8AC3E}">
        <p14:creationId xmlns:p14="http://schemas.microsoft.com/office/powerpoint/2010/main" val="3809011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341363"/>
          </a:xfrm>
        </p:spPr>
        <p:txBody>
          <a:bodyPr/>
          <a:lstStyle/>
          <a:p>
            <a:pPr lvl="0"/>
            <a:r>
              <a:rPr lang="en-GB" sz="2400" dirty="0"/>
              <a:t>The Essentials of Managing Remotely</a:t>
            </a:r>
            <a:endParaRPr lang="en-IN" sz="2400" dirty="0"/>
          </a:p>
        </p:txBody>
      </p:sp>
      <p:grpSp>
        <p:nvGrpSpPr>
          <p:cNvPr id="11" name="Group 10"/>
          <p:cNvGrpSpPr/>
          <p:nvPr/>
        </p:nvGrpSpPr>
        <p:grpSpPr>
          <a:xfrm>
            <a:off x="454025" y="631800"/>
            <a:ext cx="8232775" cy="4772304"/>
            <a:chOff x="457199" y="1137778"/>
            <a:chExt cx="8232775" cy="3331835"/>
          </a:xfrm>
        </p:grpSpPr>
        <p:sp>
          <p:nvSpPr>
            <p:cNvPr id="4" name="Freeform 3"/>
            <p:cNvSpPr/>
            <p:nvPr/>
          </p:nvSpPr>
          <p:spPr>
            <a:xfrm>
              <a:off x="457199" y="1137778"/>
              <a:ext cx="8232775" cy="792000"/>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lvl="0" defTabSz="533400">
                <a:lnSpc>
                  <a:spcPct val="90000"/>
                </a:lnSpc>
                <a:spcBef>
                  <a:spcPct val="0"/>
                </a:spcBef>
                <a:spcAft>
                  <a:spcPct val="35000"/>
                </a:spcAft>
              </a:pPr>
              <a:r>
                <a:rPr lang="en-IN" sz="1600" dirty="0">
                  <a:solidFill>
                    <a:schemeClr val="accent5">
                      <a:lumMod val="20000"/>
                      <a:lumOff val="80000"/>
                    </a:schemeClr>
                  </a:solidFill>
                </a:rPr>
                <a:t>In this module, we'll explore strategies for setting up a virtual team, on-boarding new members, building trust, communicating effectively, helping isolated team members, and managing time zones.</a:t>
              </a:r>
            </a:p>
            <a:p>
              <a:pPr lvl="0" algn="l" defTabSz="533400" rtl="0">
                <a:lnSpc>
                  <a:spcPct val="90000"/>
                </a:lnSpc>
                <a:spcBef>
                  <a:spcPct val="0"/>
                </a:spcBef>
                <a:spcAft>
                  <a:spcPct val="35000"/>
                </a:spcAft>
              </a:pPr>
              <a:endParaRPr lang="en-IN" sz="1600" kern="1200" dirty="0">
                <a:solidFill>
                  <a:schemeClr val="tx2"/>
                </a:solidFill>
              </a:endParaRPr>
            </a:p>
          </p:txBody>
        </p:sp>
        <p:sp>
          <p:nvSpPr>
            <p:cNvPr id="5" name="Freeform 4"/>
            <p:cNvSpPr/>
            <p:nvPr/>
          </p:nvSpPr>
          <p:spPr>
            <a:xfrm>
              <a:off x="457199" y="1980177"/>
              <a:ext cx="8232775" cy="792000"/>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lvl="0" defTabSz="533400">
                <a:lnSpc>
                  <a:spcPct val="90000"/>
                </a:lnSpc>
                <a:spcBef>
                  <a:spcPct val="0"/>
                </a:spcBef>
                <a:spcAft>
                  <a:spcPct val="35000"/>
                </a:spcAft>
              </a:pPr>
              <a:r>
                <a:rPr lang="en-IN" sz="1600" dirty="0">
                  <a:solidFill>
                    <a:schemeClr val="tx2"/>
                  </a:solidFill>
                </a:rPr>
                <a:t>What do you think are key elements of an effective remote team? </a:t>
              </a:r>
              <a:endParaRPr lang="en-IN" sz="1600" kern="1200" dirty="0">
                <a:solidFill>
                  <a:schemeClr val="tx2"/>
                </a:solidFill>
              </a:endParaRPr>
            </a:p>
          </p:txBody>
        </p:sp>
        <p:sp>
          <p:nvSpPr>
            <p:cNvPr id="6" name="Freeform 5"/>
            <p:cNvSpPr/>
            <p:nvPr/>
          </p:nvSpPr>
          <p:spPr>
            <a:xfrm>
              <a:off x="457199" y="2822456"/>
              <a:ext cx="8232775" cy="792000"/>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lvl="0" algn="l" defTabSz="533400" rtl="0">
                <a:lnSpc>
                  <a:spcPct val="90000"/>
                </a:lnSpc>
                <a:spcBef>
                  <a:spcPct val="0"/>
                </a:spcBef>
                <a:spcAft>
                  <a:spcPct val="35000"/>
                </a:spcAft>
              </a:pPr>
              <a:r>
                <a:rPr lang="en-IN" sz="1600" kern="1200" dirty="0">
                  <a:solidFill>
                    <a:schemeClr val="tx2"/>
                  </a:solidFill>
                </a:rPr>
                <a:t>Set very Clear Expectations, track output not time, clearly define and communicate your team’s purpose, communicate through a variety of channels, </a:t>
              </a:r>
            </a:p>
          </p:txBody>
        </p:sp>
        <p:sp>
          <p:nvSpPr>
            <p:cNvPr id="8" name="Freeform 7"/>
            <p:cNvSpPr/>
            <p:nvPr/>
          </p:nvSpPr>
          <p:spPr>
            <a:xfrm>
              <a:off x="457199" y="3677613"/>
              <a:ext cx="8232775" cy="792000"/>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lvl="0" defTabSz="533400">
                <a:lnSpc>
                  <a:spcPct val="90000"/>
                </a:lnSpc>
                <a:spcBef>
                  <a:spcPct val="0"/>
                </a:spcBef>
                <a:spcAft>
                  <a:spcPct val="35000"/>
                </a:spcAft>
              </a:pPr>
              <a:endParaRPr lang="en-IN" sz="1600" dirty="0">
                <a:solidFill>
                  <a:schemeClr val="tx2"/>
                </a:solidFill>
              </a:endParaRPr>
            </a:p>
            <a:p>
              <a:pPr lvl="0" defTabSz="533400">
                <a:lnSpc>
                  <a:spcPct val="90000"/>
                </a:lnSpc>
                <a:spcBef>
                  <a:spcPct val="0"/>
                </a:spcBef>
                <a:spcAft>
                  <a:spcPct val="35000"/>
                </a:spcAft>
              </a:pPr>
              <a:endParaRPr lang="en-IN" sz="1600" dirty="0">
                <a:solidFill>
                  <a:schemeClr val="tx2"/>
                </a:solidFill>
              </a:endParaRPr>
            </a:p>
            <a:p>
              <a:pPr lvl="0" defTabSz="533400">
                <a:lnSpc>
                  <a:spcPct val="90000"/>
                </a:lnSpc>
                <a:spcBef>
                  <a:spcPct val="0"/>
                </a:spcBef>
                <a:spcAft>
                  <a:spcPct val="35000"/>
                </a:spcAft>
              </a:pPr>
              <a:endParaRPr lang="en-IN" sz="1600" dirty="0">
                <a:solidFill>
                  <a:schemeClr val="tx2"/>
                </a:solidFill>
              </a:endParaRPr>
            </a:p>
            <a:p>
              <a:pPr lvl="0" defTabSz="533400">
                <a:lnSpc>
                  <a:spcPct val="90000"/>
                </a:lnSpc>
                <a:spcBef>
                  <a:spcPct val="0"/>
                </a:spcBef>
                <a:spcAft>
                  <a:spcPct val="35000"/>
                </a:spcAft>
              </a:pPr>
              <a:endParaRPr lang="en-IN" sz="1600" dirty="0">
                <a:solidFill>
                  <a:schemeClr val="tx2"/>
                </a:solidFill>
              </a:endParaRPr>
            </a:p>
            <a:p>
              <a:pPr lvl="0" defTabSz="533400">
                <a:lnSpc>
                  <a:spcPct val="90000"/>
                </a:lnSpc>
                <a:spcBef>
                  <a:spcPct val="0"/>
                </a:spcBef>
                <a:spcAft>
                  <a:spcPct val="35000"/>
                </a:spcAft>
              </a:pPr>
              <a:endParaRPr lang="en-IN" sz="1600" dirty="0">
                <a:solidFill>
                  <a:schemeClr val="tx2"/>
                </a:solidFill>
              </a:endParaRPr>
            </a:p>
            <a:p>
              <a:pPr lvl="0" defTabSz="533400">
                <a:lnSpc>
                  <a:spcPct val="90000"/>
                </a:lnSpc>
                <a:spcBef>
                  <a:spcPct val="0"/>
                </a:spcBef>
                <a:spcAft>
                  <a:spcPct val="35000"/>
                </a:spcAft>
              </a:pPr>
              <a:endParaRPr lang="en-IN" sz="1600" dirty="0">
                <a:solidFill>
                  <a:schemeClr val="tx2"/>
                </a:solidFill>
              </a:endParaRPr>
            </a:p>
            <a:p>
              <a:pPr lvl="0" defTabSz="533400">
                <a:lnSpc>
                  <a:spcPct val="90000"/>
                </a:lnSpc>
                <a:spcBef>
                  <a:spcPct val="0"/>
                </a:spcBef>
                <a:spcAft>
                  <a:spcPct val="35000"/>
                </a:spcAft>
              </a:pPr>
              <a:endParaRPr lang="en-IN" sz="1600" dirty="0">
                <a:solidFill>
                  <a:schemeClr val="tx2"/>
                </a:solidFill>
              </a:endParaRPr>
            </a:p>
            <a:p>
              <a:pPr lvl="0" defTabSz="533400">
                <a:lnSpc>
                  <a:spcPct val="90000"/>
                </a:lnSpc>
                <a:spcBef>
                  <a:spcPct val="0"/>
                </a:spcBef>
                <a:spcAft>
                  <a:spcPct val="35000"/>
                </a:spcAft>
              </a:pPr>
              <a:endParaRPr lang="en-IN" sz="1600" dirty="0">
                <a:solidFill>
                  <a:schemeClr val="tx2"/>
                </a:solidFill>
              </a:endParaRPr>
            </a:p>
            <a:p>
              <a:pPr lvl="0" defTabSz="533400">
                <a:lnSpc>
                  <a:spcPct val="90000"/>
                </a:lnSpc>
                <a:spcBef>
                  <a:spcPct val="0"/>
                </a:spcBef>
                <a:spcAft>
                  <a:spcPct val="35000"/>
                </a:spcAft>
              </a:pPr>
              <a:endParaRPr lang="en-IN" sz="1600" dirty="0">
                <a:solidFill>
                  <a:schemeClr val="tx2"/>
                </a:solidFill>
              </a:endParaRPr>
            </a:p>
            <a:p>
              <a:pPr lvl="0" defTabSz="533400">
                <a:lnSpc>
                  <a:spcPct val="90000"/>
                </a:lnSpc>
                <a:spcBef>
                  <a:spcPct val="0"/>
                </a:spcBef>
                <a:spcAft>
                  <a:spcPct val="35000"/>
                </a:spcAft>
              </a:pPr>
              <a:endParaRPr lang="en-IN" sz="1600" dirty="0">
                <a:solidFill>
                  <a:schemeClr val="tx2"/>
                </a:solidFill>
              </a:endParaRPr>
            </a:p>
            <a:p>
              <a:pPr defTabSz="533400">
                <a:lnSpc>
                  <a:spcPct val="90000"/>
                </a:lnSpc>
                <a:spcBef>
                  <a:spcPct val="0"/>
                </a:spcBef>
                <a:spcAft>
                  <a:spcPct val="35000"/>
                </a:spcAft>
              </a:pPr>
              <a:r>
                <a:rPr lang="en-IN" sz="1600" dirty="0">
                  <a:solidFill>
                    <a:schemeClr val="tx2"/>
                  </a:solidFill>
                </a:rPr>
                <a:t>A high level of trust and rapport is crucial for an effective team. But this is challenging in a remote environment.</a:t>
              </a:r>
            </a:p>
            <a:p>
              <a:pPr lvl="0" defTabSz="533400">
                <a:lnSpc>
                  <a:spcPct val="90000"/>
                </a:lnSpc>
                <a:spcBef>
                  <a:spcPct val="0"/>
                </a:spcBef>
                <a:spcAft>
                  <a:spcPct val="35000"/>
                </a:spcAft>
              </a:pPr>
              <a:endParaRPr lang="en-IN" sz="1600" dirty="0">
                <a:solidFill>
                  <a:schemeClr val="tx2"/>
                </a:solidFill>
              </a:endParaRPr>
            </a:p>
            <a:p>
              <a:pPr lvl="0" defTabSz="533400">
                <a:lnSpc>
                  <a:spcPct val="90000"/>
                </a:lnSpc>
                <a:spcBef>
                  <a:spcPct val="0"/>
                </a:spcBef>
                <a:spcAft>
                  <a:spcPct val="35000"/>
                </a:spcAft>
              </a:pPr>
              <a:endParaRPr lang="en-IN" sz="1600" dirty="0">
                <a:solidFill>
                  <a:schemeClr val="tx2"/>
                </a:solidFill>
              </a:endParaRPr>
            </a:p>
            <a:p>
              <a:pPr lvl="0" defTabSz="533400">
                <a:lnSpc>
                  <a:spcPct val="90000"/>
                </a:lnSpc>
                <a:spcBef>
                  <a:spcPct val="0"/>
                </a:spcBef>
                <a:spcAft>
                  <a:spcPct val="35000"/>
                </a:spcAft>
              </a:pPr>
              <a:endParaRPr lang="en-IN" sz="1600" dirty="0">
                <a:solidFill>
                  <a:schemeClr val="tx2"/>
                </a:solidFill>
              </a:endParaRPr>
            </a:p>
            <a:p>
              <a:pPr lvl="0" defTabSz="533400">
                <a:lnSpc>
                  <a:spcPct val="90000"/>
                </a:lnSpc>
                <a:spcBef>
                  <a:spcPct val="0"/>
                </a:spcBef>
                <a:spcAft>
                  <a:spcPct val="35000"/>
                </a:spcAft>
              </a:pPr>
              <a:endParaRPr lang="en-IN" sz="1600" dirty="0">
                <a:solidFill>
                  <a:schemeClr val="tx2"/>
                </a:solidFill>
              </a:endParaRPr>
            </a:p>
            <a:p>
              <a:pPr lvl="0" defTabSz="533400">
                <a:lnSpc>
                  <a:spcPct val="90000"/>
                </a:lnSpc>
                <a:spcBef>
                  <a:spcPct val="0"/>
                </a:spcBef>
                <a:spcAft>
                  <a:spcPct val="35000"/>
                </a:spcAft>
              </a:pPr>
              <a:r>
                <a:rPr lang="en-IN" sz="1600" dirty="0">
                  <a:solidFill>
                    <a:schemeClr val="tx2"/>
                  </a:solidFill>
                </a:rPr>
                <a:t>A high level of trust and rapport is crucial for an effective team. But this is challenging in a remote environment.</a:t>
              </a:r>
            </a:p>
            <a:p>
              <a:pPr lvl="0" defTabSz="533400">
                <a:lnSpc>
                  <a:spcPct val="90000"/>
                </a:lnSpc>
                <a:spcBef>
                  <a:spcPct val="0"/>
                </a:spcBef>
                <a:spcAft>
                  <a:spcPct val="35000"/>
                </a:spcAft>
              </a:pPr>
              <a:endParaRPr lang="en-IN" sz="1600" dirty="0">
                <a:solidFill>
                  <a:schemeClr val="tx2"/>
                </a:solidFill>
              </a:endParaRPr>
            </a:p>
            <a:p>
              <a:pPr lvl="0" defTabSz="533400">
                <a:lnSpc>
                  <a:spcPct val="90000"/>
                </a:lnSpc>
                <a:spcBef>
                  <a:spcPct val="0"/>
                </a:spcBef>
                <a:spcAft>
                  <a:spcPct val="35000"/>
                </a:spcAft>
              </a:pPr>
              <a:endParaRPr lang="en-IN" sz="1600" dirty="0">
                <a:solidFill>
                  <a:schemeClr val="tx2"/>
                </a:solidFill>
              </a:endParaRPr>
            </a:p>
            <a:p>
              <a:pPr lvl="0" defTabSz="533400">
                <a:lnSpc>
                  <a:spcPct val="90000"/>
                </a:lnSpc>
                <a:spcBef>
                  <a:spcPct val="0"/>
                </a:spcBef>
                <a:spcAft>
                  <a:spcPct val="35000"/>
                </a:spcAft>
              </a:pPr>
              <a:endParaRPr lang="en-IN" sz="1600" dirty="0">
                <a:solidFill>
                  <a:schemeClr val="tx2"/>
                </a:solidFill>
              </a:endParaRPr>
            </a:p>
            <a:p>
              <a:pPr lvl="0" defTabSz="533400">
                <a:lnSpc>
                  <a:spcPct val="90000"/>
                </a:lnSpc>
                <a:spcBef>
                  <a:spcPct val="0"/>
                </a:spcBef>
                <a:spcAft>
                  <a:spcPct val="35000"/>
                </a:spcAft>
              </a:pPr>
              <a:endParaRPr lang="en-IN" sz="1600" dirty="0">
                <a:solidFill>
                  <a:schemeClr val="tx2"/>
                </a:solidFill>
              </a:endParaRPr>
            </a:p>
            <a:p>
              <a:pPr lvl="0" algn="l" defTabSz="533400" rtl="0">
                <a:lnSpc>
                  <a:spcPct val="90000"/>
                </a:lnSpc>
                <a:spcBef>
                  <a:spcPct val="0"/>
                </a:spcBef>
                <a:spcAft>
                  <a:spcPct val="35000"/>
                </a:spcAft>
              </a:pPr>
              <a:endParaRPr lang="en-IN" sz="1600" kern="1200" dirty="0">
                <a:solidFill>
                  <a:schemeClr val="tx2"/>
                </a:solidFill>
              </a:endParaRPr>
            </a:p>
          </p:txBody>
        </p:sp>
      </p:grpSp>
      <p:sp>
        <p:nvSpPr>
          <p:cNvPr id="3" name="Rectangle 2">
            <a:extLst>
              <a:ext uri="{FF2B5EF4-FFF2-40B4-BE49-F238E27FC236}">
                <a16:creationId xmlns:a16="http://schemas.microsoft.com/office/drawing/2014/main" id="{6434300F-B6AA-4B1B-B69F-370B8DF56912}"/>
              </a:ext>
            </a:extLst>
          </p:cNvPr>
          <p:cNvSpPr/>
          <p:nvPr/>
        </p:nvSpPr>
        <p:spPr>
          <a:xfrm>
            <a:off x="2286000" y="2690336"/>
            <a:ext cx="4572000" cy="369332"/>
          </a:xfrm>
          <a:prstGeom prst="rect">
            <a:avLst/>
          </a:prstGeom>
        </p:spPr>
        <p:txBody>
          <a:bodyPr>
            <a:spAutoFit/>
          </a:bodyPr>
          <a:lstStyle/>
          <a:p>
            <a:endParaRPr lang="en-IN" dirty="0"/>
          </a:p>
        </p:txBody>
      </p:sp>
      <p:sp>
        <p:nvSpPr>
          <p:cNvPr id="9" name="Rectangle 8">
            <a:extLst>
              <a:ext uri="{FF2B5EF4-FFF2-40B4-BE49-F238E27FC236}">
                <a16:creationId xmlns:a16="http://schemas.microsoft.com/office/drawing/2014/main" id="{3FEA027A-955E-4645-ADF3-D82DFD76C1AD}"/>
              </a:ext>
            </a:extLst>
          </p:cNvPr>
          <p:cNvSpPr/>
          <p:nvPr/>
        </p:nvSpPr>
        <p:spPr>
          <a:xfrm>
            <a:off x="2286000" y="2690336"/>
            <a:ext cx="4572000" cy="369332"/>
          </a:xfrm>
          <a:prstGeom prst="rect">
            <a:avLst/>
          </a:prstGeom>
        </p:spPr>
        <p:txBody>
          <a:bodyPr>
            <a:spAutoFit/>
          </a:bodyPr>
          <a:lstStyle/>
          <a:p>
            <a:endParaRPr lang="en-IN" dirty="0"/>
          </a:p>
        </p:txBody>
      </p:sp>
      <p:sp>
        <p:nvSpPr>
          <p:cNvPr id="10" name="Rectangle 9">
            <a:extLst>
              <a:ext uri="{FF2B5EF4-FFF2-40B4-BE49-F238E27FC236}">
                <a16:creationId xmlns:a16="http://schemas.microsoft.com/office/drawing/2014/main" id="{FDFEB609-37B7-43BB-8F4D-50AFC75E54E8}"/>
              </a:ext>
            </a:extLst>
          </p:cNvPr>
          <p:cNvSpPr/>
          <p:nvPr/>
        </p:nvSpPr>
        <p:spPr>
          <a:xfrm>
            <a:off x="2286000" y="2690336"/>
            <a:ext cx="4572000" cy="369332"/>
          </a:xfrm>
          <a:prstGeom prst="rect">
            <a:avLst/>
          </a:prstGeom>
        </p:spPr>
        <p:txBody>
          <a:bodyPr>
            <a:spAutoFit/>
          </a:bodyPr>
          <a:lstStyle/>
          <a:p>
            <a:endParaRPr lang="en-IN" dirty="0"/>
          </a:p>
        </p:txBody>
      </p:sp>
    </p:spTree>
    <p:extLst>
      <p:ext uri="{BB962C8B-B14F-4D97-AF65-F5344CB8AC3E}">
        <p14:creationId xmlns:p14="http://schemas.microsoft.com/office/powerpoint/2010/main" val="2254972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341363"/>
          </a:xfrm>
        </p:spPr>
        <p:txBody>
          <a:bodyPr/>
          <a:lstStyle/>
          <a:p>
            <a:pPr lvl="0"/>
            <a:r>
              <a:rPr lang="en-GB" sz="2400" dirty="0"/>
              <a:t>The Essentials of Managing Remotely</a:t>
            </a:r>
            <a:endParaRPr lang="en-IN" sz="2400" dirty="0"/>
          </a:p>
        </p:txBody>
      </p:sp>
      <p:grpSp>
        <p:nvGrpSpPr>
          <p:cNvPr id="11" name="Group 10"/>
          <p:cNvGrpSpPr/>
          <p:nvPr/>
        </p:nvGrpSpPr>
        <p:grpSpPr>
          <a:xfrm>
            <a:off x="454024" y="631800"/>
            <a:ext cx="8232776" cy="4772304"/>
            <a:chOff x="457198" y="1137778"/>
            <a:chExt cx="8232776" cy="3331835"/>
          </a:xfrm>
        </p:grpSpPr>
        <p:sp>
          <p:nvSpPr>
            <p:cNvPr id="4" name="Freeform 3"/>
            <p:cNvSpPr/>
            <p:nvPr/>
          </p:nvSpPr>
          <p:spPr>
            <a:xfrm>
              <a:off x="457199" y="1137778"/>
              <a:ext cx="8232775" cy="792000"/>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lvl="0" defTabSz="533400">
                <a:lnSpc>
                  <a:spcPct val="90000"/>
                </a:lnSpc>
                <a:spcBef>
                  <a:spcPct val="0"/>
                </a:spcBef>
                <a:spcAft>
                  <a:spcPct val="35000"/>
                </a:spcAft>
              </a:pPr>
              <a:r>
                <a:rPr lang="en-IN" sz="2400" b="1" dirty="0">
                  <a:solidFill>
                    <a:schemeClr val="accent5">
                      <a:lumMod val="20000"/>
                      <a:lumOff val="80000"/>
                    </a:schemeClr>
                  </a:solidFill>
                </a:rPr>
                <a:t>How to build Trust across a distance</a:t>
              </a:r>
            </a:p>
            <a:p>
              <a:pPr lvl="0" algn="l" defTabSz="533400" rtl="0">
                <a:lnSpc>
                  <a:spcPct val="90000"/>
                </a:lnSpc>
                <a:spcBef>
                  <a:spcPct val="0"/>
                </a:spcBef>
                <a:spcAft>
                  <a:spcPct val="35000"/>
                </a:spcAft>
              </a:pPr>
              <a:endParaRPr lang="en-IN" sz="1600" kern="1200" dirty="0">
                <a:solidFill>
                  <a:schemeClr val="tx2"/>
                </a:solidFill>
              </a:endParaRPr>
            </a:p>
          </p:txBody>
        </p:sp>
        <p:sp>
          <p:nvSpPr>
            <p:cNvPr id="5" name="Freeform 4"/>
            <p:cNvSpPr/>
            <p:nvPr/>
          </p:nvSpPr>
          <p:spPr>
            <a:xfrm>
              <a:off x="457199" y="1980177"/>
              <a:ext cx="8232775" cy="792000"/>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lvl="0" defTabSz="533400">
                <a:lnSpc>
                  <a:spcPct val="90000"/>
                </a:lnSpc>
                <a:spcBef>
                  <a:spcPct val="0"/>
                </a:spcBef>
                <a:spcAft>
                  <a:spcPct val="35000"/>
                </a:spcAft>
              </a:pPr>
              <a:r>
                <a:rPr lang="en-IN" sz="1600" dirty="0">
                  <a:solidFill>
                    <a:schemeClr val="tx2"/>
                  </a:solidFill>
                </a:rPr>
                <a:t>Credibility is about content expertise and our “presence:” how we look, act, react, and talk about our content. For example: “I can trust what she says about intellectual property; she’s very credible on the subject.”</a:t>
              </a:r>
            </a:p>
            <a:p>
              <a:pPr lvl="0" defTabSz="533400">
                <a:lnSpc>
                  <a:spcPct val="90000"/>
                </a:lnSpc>
                <a:spcBef>
                  <a:spcPct val="0"/>
                </a:spcBef>
                <a:spcAft>
                  <a:spcPct val="35000"/>
                </a:spcAft>
              </a:pPr>
              <a:endParaRPr lang="en-IN" sz="1600" kern="1200" dirty="0">
                <a:solidFill>
                  <a:schemeClr val="tx2"/>
                </a:solidFill>
              </a:endParaRPr>
            </a:p>
          </p:txBody>
        </p:sp>
        <p:sp>
          <p:nvSpPr>
            <p:cNvPr id="6" name="Freeform 5"/>
            <p:cNvSpPr/>
            <p:nvPr/>
          </p:nvSpPr>
          <p:spPr>
            <a:xfrm>
              <a:off x="457198" y="2816072"/>
              <a:ext cx="8232775" cy="792000"/>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lvl="0" defTabSz="533400">
                <a:lnSpc>
                  <a:spcPct val="90000"/>
                </a:lnSpc>
                <a:spcBef>
                  <a:spcPct val="0"/>
                </a:spcBef>
                <a:spcAft>
                  <a:spcPct val="35000"/>
                </a:spcAft>
              </a:pPr>
              <a:r>
                <a:rPr lang="en-IN" sz="1600" dirty="0">
                  <a:solidFill>
                    <a:schemeClr val="tx2"/>
                  </a:solidFill>
                </a:rPr>
                <a:t>Reliability relates to our actions. It is about whether others think we are dependable and can be relied on to behave in consistent ways. For example: “If he says he’ll deliver the product tomorrow, I trust him, because he’s dependable</a:t>
              </a:r>
            </a:p>
            <a:p>
              <a:pPr lvl="0" algn="l" defTabSz="533400" rtl="0">
                <a:lnSpc>
                  <a:spcPct val="90000"/>
                </a:lnSpc>
                <a:spcBef>
                  <a:spcPct val="0"/>
                </a:spcBef>
                <a:spcAft>
                  <a:spcPct val="35000"/>
                </a:spcAft>
              </a:pPr>
              <a:endParaRPr lang="en-IN" sz="1600" kern="1200" dirty="0">
                <a:solidFill>
                  <a:schemeClr val="tx2"/>
                </a:solidFill>
              </a:endParaRPr>
            </a:p>
          </p:txBody>
        </p:sp>
        <p:sp>
          <p:nvSpPr>
            <p:cNvPr id="8" name="Freeform 7"/>
            <p:cNvSpPr/>
            <p:nvPr/>
          </p:nvSpPr>
          <p:spPr>
            <a:xfrm>
              <a:off x="457199" y="3677613"/>
              <a:ext cx="8232775" cy="792000"/>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lvl="0" defTabSz="533400">
                <a:lnSpc>
                  <a:spcPct val="90000"/>
                </a:lnSpc>
                <a:spcBef>
                  <a:spcPct val="0"/>
                </a:spcBef>
                <a:spcAft>
                  <a:spcPct val="35000"/>
                </a:spcAft>
              </a:pPr>
              <a:endParaRPr lang="en-IN" sz="1600" dirty="0">
                <a:solidFill>
                  <a:schemeClr val="tx2"/>
                </a:solidFill>
              </a:endParaRPr>
            </a:p>
            <a:p>
              <a:pPr lvl="0" defTabSz="533400">
                <a:lnSpc>
                  <a:spcPct val="90000"/>
                </a:lnSpc>
                <a:spcBef>
                  <a:spcPct val="0"/>
                </a:spcBef>
                <a:spcAft>
                  <a:spcPct val="35000"/>
                </a:spcAft>
              </a:pPr>
              <a:endParaRPr lang="en-IN" sz="1600" dirty="0">
                <a:solidFill>
                  <a:schemeClr val="tx2"/>
                </a:solidFill>
              </a:endParaRPr>
            </a:p>
            <a:p>
              <a:pPr lvl="0" defTabSz="533400">
                <a:lnSpc>
                  <a:spcPct val="90000"/>
                </a:lnSpc>
                <a:spcBef>
                  <a:spcPct val="0"/>
                </a:spcBef>
                <a:spcAft>
                  <a:spcPct val="35000"/>
                </a:spcAft>
              </a:pPr>
              <a:r>
                <a:rPr lang="en-IN" sz="1600" dirty="0">
                  <a:solidFill>
                    <a:schemeClr val="tx2"/>
                  </a:solidFill>
                </a:rPr>
                <a:t>Connection is about the degree of safety and security one feels when asking someone to do something. For example: “I can trust her with that information; she’s never violated my confidentiality before, and she would never embarrass me</a:t>
              </a:r>
            </a:p>
            <a:p>
              <a:pPr lvl="0" defTabSz="533400">
                <a:lnSpc>
                  <a:spcPct val="90000"/>
                </a:lnSpc>
                <a:spcBef>
                  <a:spcPct val="0"/>
                </a:spcBef>
                <a:spcAft>
                  <a:spcPct val="35000"/>
                </a:spcAft>
              </a:pPr>
              <a:endParaRPr lang="en-IN" sz="1600" dirty="0">
                <a:solidFill>
                  <a:schemeClr val="tx2"/>
                </a:solidFill>
              </a:endParaRPr>
            </a:p>
            <a:p>
              <a:pPr lvl="0" defTabSz="533400">
                <a:lnSpc>
                  <a:spcPct val="90000"/>
                </a:lnSpc>
                <a:spcBef>
                  <a:spcPct val="0"/>
                </a:spcBef>
                <a:spcAft>
                  <a:spcPct val="35000"/>
                </a:spcAft>
              </a:pPr>
              <a:endParaRPr lang="en-IN" sz="1600" dirty="0">
                <a:solidFill>
                  <a:schemeClr val="tx2"/>
                </a:solidFill>
              </a:endParaRPr>
            </a:p>
            <a:p>
              <a:pPr lvl="0" algn="l" defTabSz="533400" rtl="0">
                <a:lnSpc>
                  <a:spcPct val="90000"/>
                </a:lnSpc>
                <a:spcBef>
                  <a:spcPct val="0"/>
                </a:spcBef>
                <a:spcAft>
                  <a:spcPct val="35000"/>
                </a:spcAft>
              </a:pPr>
              <a:endParaRPr lang="en-IN" sz="1600" kern="1200" dirty="0">
                <a:solidFill>
                  <a:schemeClr val="tx2"/>
                </a:solidFill>
              </a:endParaRPr>
            </a:p>
          </p:txBody>
        </p:sp>
      </p:grpSp>
      <p:sp>
        <p:nvSpPr>
          <p:cNvPr id="3" name="Rectangle 2">
            <a:extLst>
              <a:ext uri="{FF2B5EF4-FFF2-40B4-BE49-F238E27FC236}">
                <a16:creationId xmlns:a16="http://schemas.microsoft.com/office/drawing/2014/main" id="{6434300F-B6AA-4B1B-B69F-370B8DF56912}"/>
              </a:ext>
            </a:extLst>
          </p:cNvPr>
          <p:cNvSpPr/>
          <p:nvPr/>
        </p:nvSpPr>
        <p:spPr>
          <a:xfrm>
            <a:off x="2286000" y="2690336"/>
            <a:ext cx="4572000" cy="369332"/>
          </a:xfrm>
          <a:prstGeom prst="rect">
            <a:avLst/>
          </a:prstGeom>
        </p:spPr>
        <p:txBody>
          <a:bodyPr>
            <a:spAutoFit/>
          </a:bodyPr>
          <a:lstStyle/>
          <a:p>
            <a:endParaRPr lang="en-IN" dirty="0"/>
          </a:p>
        </p:txBody>
      </p:sp>
      <p:sp>
        <p:nvSpPr>
          <p:cNvPr id="9" name="Rectangle 8">
            <a:extLst>
              <a:ext uri="{FF2B5EF4-FFF2-40B4-BE49-F238E27FC236}">
                <a16:creationId xmlns:a16="http://schemas.microsoft.com/office/drawing/2014/main" id="{3FEA027A-955E-4645-ADF3-D82DFD76C1AD}"/>
              </a:ext>
            </a:extLst>
          </p:cNvPr>
          <p:cNvSpPr/>
          <p:nvPr/>
        </p:nvSpPr>
        <p:spPr>
          <a:xfrm>
            <a:off x="2286000" y="2690336"/>
            <a:ext cx="4572000" cy="369332"/>
          </a:xfrm>
          <a:prstGeom prst="rect">
            <a:avLst/>
          </a:prstGeom>
        </p:spPr>
        <p:txBody>
          <a:bodyPr>
            <a:spAutoFit/>
          </a:bodyPr>
          <a:lstStyle/>
          <a:p>
            <a:endParaRPr lang="en-IN" dirty="0"/>
          </a:p>
        </p:txBody>
      </p:sp>
      <p:sp>
        <p:nvSpPr>
          <p:cNvPr id="10" name="Rectangle 9">
            <a:extLst>
              <a:ext uri="{FF2B5EF4-FFF2-40B4-BE49-F238E27FC236}">
                <a16:creationId xmlns:a16="http://schemas.microsoft.com/office/drawing/2014/main" id="{FDFEB609-37B7-43BB-8F4D-50AFC75E54E8}"/>
              </a:ext>
            </a:extLst>
          </p:cNvPr>
          <p:cNvSpPr/>
          <p:nvPr/>
        </p:nvSpPr>
        <p:spPr>
          <a:xfrm>
            <a:off x="2286000" y="2690336"/>
            <a:ext cx="4572000" cy="369332"/>
          </a:xfrm>
          <a:prstGeom prst="rect">
            <a:avLst/>
          </a:prstGeom>
        </p:spPr>
        <p:txBody>
          <a:bodyPr>
            <a:spAutoFit/>
          </a:bodyPr>
          <a:lstStyle/>
          <a:p>
            <a:endParaRPr lang="en-IN" dirty="0"/>
          </a:p>
        </p:txBody>
      </p:sp>
      <p:sp>
        <p:nvSpPr>
          <p:cNvPr id="16" name="Freeform 7">
            <a:extLst>
              <a:ext uri="{FF2B5EF4-FFF2-40B4-BE49-F238E27FC236}">
                <a16:creationId xmlns:a16="http://schemas.microsoft.com/office/drawing/2014/main" id="{6DD85A58-4006-4CAA-84E7-00B5269483B0}"/>
              </a:ext>
            </a:extLst>
          </p:cNvPr>
          <p:cNvSpPr/>
          <p:nvPr/>
        </p:nvSpPr>
        <p:spPr>
          <a:xfrm>
            <a:off x="454023" y="5465523"/>
            <a:ext cx="8232775" cy="1134409"/>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lvl="0" defTabSz="533400">
              <a:lnSpc>
                <a:spcPct val="90000"/>
              </a:lnSpc>
              <a:spcBef>
                <a:spcPct val="0"/>
              </a:spcBef>
              <a:spcAft>
                <a:spcPct val="35000"/>
              </a:spcAft>
            </a:pPr>
            <a:endParaRPr lang="en-IN" sz="1600" dirty="0">
              <a:solidFill>
                <a:schemeClr val="tx2"/>
              </a:solidFill>
            </a:endParaRPr>
          </a:p>
          <a:p>
            <a:pPr lvl="0" defTabSz="533400">
              <a:lnSpc>
                <a:spcPct val="90000"/>
              </a:lnSpc>
              <a:spcBef>
                <a:spcPct val="0"/>
              </a:spcBef>
              <a:spcAft>
                <a:spcPct val="35000"/>
              </a:spcAft>
            </a:pPr>
            <a:endParaRPr lang="en-IN" sz="1600" dirty="0">
              <a:solidFill>
                <a:schemeClr val="tx2"/>
              </a:solidFill>
            </a:endParaRPr>
          </a:p>
          <a:p>
            <a:pPr lvl="0" defTabSz="533400">
              <a:lnSpc>
                <a:spcPct val="90000"/>
              </a:lnSpc>
              <a:spcBef>
                <a:spcPct val="0"/>
              </a:spcBef>
              <a:spcAft>
                <a:spcPct val="35000"/>
              </a:spcAft>
            </a:pPr>
            <a:r>
              <a:rPr lang="en-IN" sz="1600" dirty="0">
                <a:solidFill>
                  <a:schemeClr val="tx2"/>
                </a:solidFill>
              </a:rPr>
              <a:t>Self-Focus refers to the extent that we care about ourselves vs. caring for others. Is our focus primarily on ourselves, or on the person(s) with whom we are engaging? For example: “I don’t trust him. I think he’s too concerned about how he’s appearing, and he’s not really paying attention to what I'm saying</a:t>
            </a:r>
          </a:p>
          <a:p>
            <a:pPr lvl="0" defTabSz="533400">
              <a:lnSpc>
                <a:spcPct val="90000"/>
              </a:lnSpc>
              <a:spcBef>
                <a:spcPct val="0"/>
              </a:spcBef>
              <a:spcAft>
                <a:spcPct val="35000"/>
              </a:spcAft>
            </a:pPr>
            <a:endParaRPr lang="en-IN" sz="1600" dirty="0">
              <a:solidFill>
                <a:schemeClr val="tx2"/>
              </a:solidFill>
            </a:endParaRPr>
          </a:p>
          <a:p>
            <a:pPr lvl="0" algn="l" defTabSz="533400" rtl="0">
              <a:lnSpc>
                <a:spcPct val="90000"/>
              </a:lnSpc>
              <a:spcBef>
                <a:spcPct val="0"/>
              </a:spcBef>
              <a:spcAft>
                <a:spcPct val="35000"/>
              </a:spcAft>
            </a:pPr>
            <a:endParaRPr lang="en-IN" sz="1600" kern="1200" dirty="0">
              <a:solidFill>
                <a:schemeClr val="tx2"/>
              </a:solidFill>
            </a:endParaRPr>
          </a:p>
        </p:txBody>
      </p:sp>
    </p:spTree>
    <p:extLst>
      <p:ext uri="{BB962C8B-B14F-4D97-AF65-F5344CB8AC3E}">
        <p14:creationId xmlns:p14="http://schemas.microsoft.com/office/powerpoint/2010/main" val="3064231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341363"/>
          </a:xfrm>
        </p:spPr>
        <p:txBody>
          <a:bodyPr/>
          <a:lstStyle/>
          <a:p>
            <a:pPr lvl="0"/>
            <a:r>
              <a:rPr lang="en-GB" sz="2400" dirty="0"/>
              <a:t>The Essentials of Managing Remotely</a:t>
            </a:r>
            <a:endParaRPr lang="en-IN" sz="2400" dirty="0"/>
          </a:p>
        </p:txBody>
      </p:sp>
      <p:grpSp>
        <p:nvGrpSpPr>
          <p:cNvPr id="11" name="Group 10"/>
          <p:cNvGrpSpPr/>
          <p:nvPr/>
        </p:nvGrpSpPr>
        <p:grpSpPr>
          <a:xfrm>
            <a:off x="454024" y="631803"/>
            <a:ext cx="8232776" cy="1736494"/>
            <a:chOff x="457198" y="1137779"/>
            <a:chExt cx="8232776" cy="1398309"/>
          </a:xfrm>
        </p:grpSpPr>
        <p:sp>
          <p:nvSpPr>
            <p:cNvPr id="4" name="Freeform 3"/>
            <p:cNvSpPr/>
            <p:nvPr/>
          </p:nvSpPr>
          <p:spPr>
            <a:xfrm>
              <a:off x="457199" y="1137779"/>
              <a:ext cx="8232775" cy="599491"/>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lvl="0" defTabSz="533400">
                <a:lnSpc>
                  <a:spcPct val="90000"/>
                </a:lnSpc>
                <a:spcBef>
                  <a:spcPct val="0"/>
                </a:spcBef>
                <a:spcAft>
                  <a:spcPct val="35000"/>
                </a:spcAft>
              </a:pPr>
              <a:r>
                <a:rPr lang="en-IN" sz="2400" b="1" dirty="0">
                  <a:solidFill>
                    <a:schemeClr val="tx2"/>
                  </a:solidFill>
                </a:rPr>
                <a:t>How to build Trust across a distance</a:t>
              </a:r>
            </a:p>
            <a:p>
              <a:pPr lvl="0" algn="l" defTabSz="533400" rtl="0">
                <a:lnSpc>
                  <a:spcPct val="90000"/>
                </a:lnSpc>
                <a:spcBef>
                  <a:spcPct val="0"/>
                </a:spcBef>
                <a:spcAft>
                  <a:spcPct val="35000"/>
                </a:spcAft>
              </a:pPr>
              <a:endParaRPr lang="en-IN" sz="1600" kern="1200" dirty="0">
                <a:solidFill>
                  <a:schemeClr val="tx2"/>
                </a:solidFill>
              </a:endParaRPr>
            </a:p>
          </p:txBody>
        </p:sp>
        <p:sp>
          <p:nvSpPr>
            <p:cNvPr id="5" name="Freeform 4"/>
            <p:cNvSpPr/>
            <p:nvPr/>
          </p:nvSpPr>
          <p:spPr>
            <a:xfrm>
              <a:off x="457198" y="1744088"/>
              <a:ext cx="8232775" cy="792000"/>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lvl="0" defTabSz="533400">
                <a:lnSpc>
                  <a:spcPct val="90000"/>
                </a:lnSpc>
                <a:spcBef>
                  <a:spcPct val="0"/>
                </a:spcBef>
                <a:spcAft>
                  <a:spcPct val="35000"/>
                </a:spcAft>
              </a:pPr>
              <a:r>
                <a:rPr lang="en-IN" sz="1600" dirty="0">
                  <a:solidFill>
                    <a:schemeClr val="tx2"/>
                  </a:solidFill>
                </a:rPr>
                <a:t>Use cloud-based teamwork, team chat and video conferencing apps. </a:t>
              </a:r>
              <a:endParaRPr lang="en-IN" sz="1600" kern="1200" dirty="0">
                <a:solidFill>
                  <a:schemeClr val="tx2"/>
                </a:solidFill>
              </a:endParaRPr>
            </a:p>
          </p:txBody>
        </p:sp>
      </p:grpSp>
      <p:sp>
        <p:nvSpPr>
          <p:cNvPr id="3" name="Rectangle 2">
            <a:extLst>
              <a:ext uri="{FF2B5EF4-FFF2-40B4-BE49-F238E27FC236}">
                <a16:creationId xmlns:a16="http://schemas.microsoft.com/office/drawing/2014/main" id="{6434300F-B6AA-4B1B-B69F-370B8DF56912}"/>
              </a:ext>
            </a:extLst>
          </p:cNvPr>
          <p:cNvSpPr/>
          <p:nvPr/>
        </p:nvSpPr>
        <p:spPr>
          <a:xfrm>
            <a:off x="2286000" y="2690336"/>
            <a:ext cx="4572000" cy="369332"/>
          </a:xfrm>
          <a:prstGeom prst="rect">
            <a:avLst/>
          </a:prstGeom>
        </p:spPr>
        <p:txBody>
          <a:bodyPr>
            <a:spAutoFit/>
          </a:bodyPr>
          <a:lstStyle/>
          <a:p>
            <a:endParaRPr lang="en-IN" dirty="0"/>
          </a:p>
        </p:txBody>
      </p:sp>
      <p:sp>
        <p:nvSpPr>
          <p:cNvPr id="9" name="Rectangle 8">
            <a:extLst>
              <a:ext uri="{FF2B5EF4-FFF2-40B4-BE49-F238E27FC236}">
                <a16:creationId xmlns:a16="http://schemas.microsoft.com/office/drawing/2014/main" id="{3FEA027A-955E-4645-ADF3-D82DFD76C1AD}"/>
              </a:ext>
            </a:extLst>
          </p:cNvPr>
          <p:cNvSpPr/>
          <p:nvPr/>
        </p:nvSpPr>
        <p:spPr>
          <a:xfrm>
            <a:off x="2286000" y="2690336"/>
            <a:ext cx="4572000" cy="369332"/>
          </a:xfrm>
          <a:prstGeom prst="rect">
            <a:avLst/>
          </a:prstGeom>
        </p:spPr>
        <p:txBody>
          <a:bodyPr>
            <a:spAutoFit/>
          </a:bodyPr>
          <a:lstStyle/>
          <a:p>
            <a:endParaRPr lang="en-IN" dirty="0"/>
          </a:p>
        </p:txBody>
      </p:sp>
      <p:sp>
        <p:nvSpPr>
          <p:cNvPr id="10" name="Rectangle 9">
            <a:extLst>
              <a:ext uri="{FF2B5EF4-FFF2-40B4-BE49-F238E27FC236}">
                <a16:creationId xmlns:a16="http://schemas.microsoft.com/office/drawing/2014/main" id="{FDFEB609-37B7-43BB-8F4D-50AFC75E54E8}"/>
              </a:ext>
            </a:extLst>
          </p:cNvPr>
          <p:cNvSpPr/>
          <p:nvPr/>
        </p:nvSpPr>
        <p:spPr>
          <a:xfrm>
            <a:off x="2286000" y="2690336"/>
            <a:ext cx="4572000" cy="369332"/>
          </a:xfrm>
          <a:prstGeom prst="rect">
            <a:avLst/>
          </a:prstGeom>
        </p:spPr>
        <p:txBody>
          <a:bodyPr>
            <a:spAutoFit/>
          </a:bodyPr>
          <a:lstStyle/>
          <a:p>
            <a:endParaRPr lang="en-IN" dirty="0"/>
          </a:p>
        </p:txBody>
      </p:sp>
      <p:pic>
        <p:nvPicPr>
          <p:cNvPr id="12" name="Prep for web meetings">
            <a:hlinkClick r:id="" action="ppaction://media"/>
            <a:extLst>
              <a:ext uri="{FF2B5EF4-FFF2-40B4-BE49-F238E27FC236}">
                <a16:creationId xmlns:a16="http://schemas.microsoft.com/office/drawing/2014/main" id="{6087A31F-02E8-44D9-BC69-D89A3EBEFE3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57200" y="2376764"/>
            <a:ext cx="8229600" cy="4033180"/>
          </a:xfrm>
          <a:prstGeom prst="rect">
            <a:avLst/>
          </a:prstGeom>
        </p:spPr>
      </p:pic>
    </p:spTree>
    <p:extLst>
      <p:ext uri="{BB962C8B-B14F-4D97-AF65-F5344CB8AC3E}">
        <p14:creationId xmlns:p14="http://schemas.microsoft.com/office/powerpoint/2010/main" val="201743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26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341363"/>
          </a:xfrm>
        </p:spPr>
        <p:txBody>
          <a:bodyPr/>
          <a:lstStyle/>
          <a:p>
            <a:pPr lvl="0"/>
            <a:r>
              <a:rPr lang="en-GB" sz="2400" dirty="0"/>
              <a:t>The Essentials of Managing Remotely</a:t>
            </a:r>
            <a:endParaRPr lang="en-IN" sz="2400" dirty="0"/>
          </a:p>
        </p:txBody>
      </p:sp>
      <p:grpSp>
        <p:nvGrpSpPr>
          <p:cNvPr id="11" name="Group 10"/>
          <p:cNvGrpSpPr/>
          <p:nvPr/>
        </p:nvGrpSpPr>
        <p:grpSpPr>
          <a:xfrm>
            <a:off x="454025" y="631800"/>
            <a:ext cx="8235950" cy="4668750"/>
            <a:chOff x="457199" y="1137778"/>
            <a:chExt cx="8235950" cy="3259537"/>
          </a:xfrm>
        </p:grpSpPr>
        <p:sp>
          <p:nvSpPr>
            <p:cNvPr id="4" name="Freeform 3"/>
            <p:cNvSpPr/>
            <p:nvPr/>
          </p:nvSpPr>
          <p:spPr>
            <a:xfrm>
              <a:off x="457199" y="1137778"/>
              <a:ext cx="8232775" cy="792000"/>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lvl="0" defTabSz="533400">
                <a:lnSpc>
                  <a:spcPct val="90000"/>
                </a:lnSpc>
                <a:spcBef>
                  <a:spcPct val="0"/>
                </a:spcBef>
                <a:spcAft>
                  <a:spcPct val="35000"/>
                </a:spcAft>
              </a:pPr>
              <a:r>
                <a:rPr lang="en-IN" sz="2400" b="1" dirty="0">
                  <a:solidFill>
                    <a:schemeClr val="tx2"/>
                  </a:solidFill>
                </a:rPr>
                <a:t>Onboarding Remote Team Members</a:t>
              </a:r>
            </a:p>
            <a:p>
              <a:pPr lvl="0" algn="l" defTabSz="533400" rtl="0">
                <a:lnSpc>
                  <a:spcPct val="90000"/>
                </a:lnSpc>
                <a:spcBef>
                  <a:spcPct val="0"/>
                </a:spcBef>
                <a:spcAft>
                  <a:spcPct val="35000"/>
                </a:spcAft>
              </a:pPr>
              <a:endParaRPr lang="en-IN" sz="1600" kern="1200" dirty="0">
                <a:solidFill>
                  <a:schemeClr val="tx2"/>
                </a:solidFill>
              </a:endParaRPr>
            </a:p>
          </p:txBody>
        </p:sp>
        <p:sp>
          <p:nvSpPr>
            <p:cNvPr id="5" name="Freeform 4"/>
            <p:cNvSpPr/>
            <p:nvPr/>
          </p:nvSpPr>
          <p:spPr>
            <a:xfrm>
              <a:off x="457199" y="1980176"/>
              <a:ext cx="8232775" cy="1204092"/>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lvl="0" defTabSz="533400">
                <a:lnSpc>
                  <a:spcPct val="90000"/>
                </a:lnSpc>
                <a:spcBef>
                  <a:spcPct val="0"/>
                </a:spcBef>
                <a:spcAft>
                  <a:spcPct val="35000"/>
                </a:spcAft>
              </a:pPr>
              <a:r>
                <a:rPr lang="en-IN" sz="1600" dirty="0">
                  <a:solidFill>
                    <a:schemeClr val="tx2"/>
                  </a:solidFill>
                </a:rPr>
                <a:t>Onboarding a new team member can be time consuming. There is new software to install, new protocols to teach, and a dizzying array of new guidelines, best practices, and logistics... not to mention getting to know new people.</a:t>
              </a:r>
            </a:p>
            <a:p>
              <a:pPr lvl="0" defTabSz="533400">
                <a:lnSpc>
                  <a:spcPct val="90000"/>
                </a:lnSpc>
                <a:spcBef>
                  <a:spcPct val="0"/>
                </a:spcBef>
                <a:spcAft>
                  <a:spcPct val="35000"/>
                </a:spcAft>
              </a:pPr>
              <a:endParaRPr lang="en-IN" sz="1600" kern="1200" dirty="0">
                <a:solidFill>
                  <a:schemeClr val="tx2"/>
                </a:solidFill>
              </a:endParaRPr>
            </a:p>
          </p:txBody>
        </p:sp>
        <p:sp>
          <p:nvSpPr>
            <p:cNvPr id="6" name="Freeform 5"/>
            <p:cNvSpPr/>
            <p:nvPr/>
          </p:nvSpPr>
          <p:spPr>
            <a:xfrm>
              <a:off x="460374" y="3184269"/>
              <a:ext cx="8232775" cy="1213046"/>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lvl="0" defTabSz="533400">
                <a:lnSpc>
                  <a:spcPct val="90000"/>
                </a:lnSpc>
                <a:spcBef>
                  <a:spcPct val="0"/>
                </a:spcBef>
                <a:spcAft>
                  <a:spcPct val="35000"/>
                </a:spcAft>
              </a:pPr>
              <a:r>
                <a:rPr lang="en-IN" sz="1600" dirty="0">
                  <a:solidFill>
                    <a:schemeClr val="tx2"/>
                  </a:solidFill>
                </a:rPr>
                <a:t>Check in regularly with the new team member, set up a virtual meeting to introduce the new Team Member, Create self study items for the new team member, </a:t>
              </a:r>
            </a:p>
            <a:p>
              <a:pPr lvl="0" algn="l" defTabSz="533400" rtl="0">
                <a:lnSpc>
                  <a:spcPct val="90000"/>
                </a:lnSpc>
                <a:spcBef>
                  <a:spcPct val="0"/>
                </a:spcBef>
                <a:spcAft>
                  <a:spcPct val="35000"/>
                </a:spcAft>
              </a:pPr>
              <a:endParaRPr lang="en-IN" sz="1600" kern="1200" dirty="0">
                <a:solidFill>
                  <a:schemeClr val="tx2"/>
                </a:solidFill>
              </a:endParaRPr>
            </a:p>
          </p:txBody>
        </p:sp>
      </p:grpSp>
      <p:sp>
        <p:nvSpPr>
          <p:cNvPr id="3" name="Rectangle 2">
            <a:extLst>
              <a:ext uri="{FF2B5EF4-FFF2-40B4-BE49-F238E27FC236}">
                <a16:creationId xmlns:a16="http://schemas.microsoft.com/office/drawing/2014/main" id="{6434300F-B6AA-4B1B-B69F-370B8DF56912}"/>
              </a:ext>
            </a:extLst>
          </p:cNvPr>
          <p:cNvSpPr/>
          <p:nvPr/>
        </p:nvSpPr>
        <p:spPr>
          <a:xfrm>
            <a:off x="2286000" y="2690336"/>
            <a:ext cx="4572000" cy="369332"/>
          </a:xfrm>
          <a:prstGeom prst="rect">
            <a:avLst/>
          </a:prstGeom>
        </p:spPr>
        <p:txBody>
          <a:bodyPr>
            <a:spAutoFit/>
          </a:bodyPr>
          <a:lstStyle/>
          <a:p>
            <a:endParaRPr lang="en-IN" dirty="0"/>
          </a:p>
        </p:txBody>
      </p:sp>
      <p:sp>
        <p:nvSpPr>
          <p:cNvPr id="9" name="Rectangle 8">
            <a:extLst>
              <a:ext uri="{FF2B5EF4-FFF2-40B4-BE49-F238E27FC236}">
                <a16:creationId xmlns:a16="http://schemas.microsoft.com/office/drawing/2014/main" id="{3FEA027A-955E-4645-ADF3-D82DFD76C1AD}"/>
              </a:ext>
            </a:extLst>
          </p:cNvPr>
          <p:cNvSpPr/>
          <p:nvPr/>
        </p:nvSpPr>
        <p:spPr>
          <a:xfrm>
            <a:off x="2286000" y="2690336"/>
            <a:ext cx="4572000" cy="369332"/>
          </a:xfrm>
          <a:prstGeom prst="rect">
            <a:avLst/>
          </a:prstGeom>
        </p:spPr>
        <p:txBody>
          <a:bodyPr>
            <a:spAutoFit/>
          </a:bodyPr>
          <a:lstStyle/>
          <a:p>
            <a:endParaRPr lang="en-IN" dirty="0"/>
          </a:p>
        </p:txBody>
      </p:sp>
      <p:sp>
        <p:nvSpPr>
          <p:cNvPr id="10" name="Rectangle 9">
            <a:extLst>
              <a:ext uri="{FF2B5EF4-FFF2-40B4-BE49-F238E27FC236}">
                <a16:creationId xmlns:a16="http://schemas.microsoft.com/office/drawing/2014/main" id="{FDFEB609-37B7-43BB-8F4D-50AFC75E54E8}"/>
              </a:ext>
            </a:extLst>
          </p:cNvPr>
          <p:cNvSpPr/>
          <p:nvPr/>
        </p:nvSpPr>
        <p:spPr>
          <a:xfrm>
            <a:off x="2286000" y="2690336"/>
            <a:ext cx="4572000" cy="369332"/>
          </a:xfrm>
          <a:prstGeom prst="rect">
            <a:avLst/>
          </a:prstGeom>
        </p:spPr>
        <p:txBody>
          <a:bodyPr>
            <a:spAutoFit/>
          </a:bodyPr>
          <a:lstStyle/>
          <a:p>
            <a:endParaRPr lang="en-IN" dirty="0"/>
          </a:p>
        </p:txBody>
      </p:sp>
    </p:spTree>
    <p:extLst>
      <p:ext uri="{BB962C8B-B14F-4D97-AF65-F5344CB8AC3E}">
        <p14:creationId xmlns:p14="http://schemas.microsoft.com/office/powerpoint/2010/main" val="3959930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28650" y="1131094"/>
          <a:ext cx="7886700" cy="994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reeform 2"/>
          <p:cNvSpPr/>
          <p:nvPr/>
        </p:nvSpPr>
        <p:spPr>
          <a:xfrm>
            <a:off x="525619" y="3023464"/>
            <a:ext cx="8103226" cy="999812"/>
          </a:xfrm>
          <a:custGeom>
            <a:avLst/>
            <a:gdLst>
              <a:gd name="connsiteX0" fmla="*/ 0 w 7886700"/>
              <a:gd name="connsiteY0" fmla="*/ 166639 h 999812"/>
              <a:gd name="connsiteX1" fmla="*/ 166639 w 7886700"/>
              <a:gd name="connsiteY1" fmla="*/ 0 h 999812"/>
              <a:gd name="connsiteX2" fmla="*/ 7720061 w 7886700"/>
              <a:gd name="connsiteY2" fmla="*/ 0 h 999812"/>
              <a:gd name="connsiteX3" fmla="*/ 7886700 w 7886700"/>
              <a:gd name="connsiteY3" fmla="*/ 166639 h 999812"/>
              <a:gd name="connsiteX4" fmla="*/ 7886700 w 7886700"/>
              <a:gd name="connsiteY4" fmla="*/ 833173 h 999812"/>
              <a:gd name="connsiteX5" fmla="*/ 7720061 w 7886700"/>
              <a:gd name="connsiteY5" fmla="*/ 999812 h 999812"/>
              <a:gd name="connsiteX6" fmla="*/ 166639 w 7886700"/>
              <a:gd name="connsiteY6" fmla="*/ 999812 h 999812"/>
              <a:gd name="connsiteX7" fmla="*/ 0 w 7886700"/>
              <a:gd name="connsiteY7" fmla="*/ 833173 h 999812"/>
              <a:gd name="connsiteX8" fmla="*/ 0 w 7886700"/>
              <a:gd name="connsiteY8" fmla="*/ 166639 h 99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999812">
                <a:moveTo>
                  <a:pt x="0" y="166639"/>
                </a:moveTo>
                <a:cubicBezTo>
                  <a:pt x="0" y="74607"/>
                  <a:pt x="74607" y="0"/>
                  <a:pt x="166639" y="0"/>
                </a:cubicBezTo>
                <a:lnTo>
                  <a:pt x="7720061" y="0"/>
                </a:lnTo>
                <a:cubicBezTo>
                  <a:pt x="7812093" y="0"/>
                  <a:pt x="7886700" y="74607"/>
                  <a:pt x="7886700" y="166639"/>
                </a:cubicBezTo>
                <a:lnTo>
                  <a:pt x="7886700" y="833173"/>
                </a:lnTo>
                <a:cubicBezTo>
                  <a:pt x="7886700" y="925205"/>
                  <a:pt x="7812093" y="999812"/>
                  <a:pt x="7720061" y="999812"/>
                </a:cubicBezTo>
                <a:lnTo>
                  <a:pt x="166639" y="999812"/>
                </a:lnTo>
                <a:cubicBezTo>
                  <a:pt x="74607" y="999812"/>
                  <a:pt x="0" y="925205"/>
                  <a:pt x="0" y="833173"/>
                </a:cubicBezTo>
                <a:lnTo>
                  <a:pt x="0" y="166639"/>
                </a:lnTo>
                <a:close/>
              </a:path>
            </a:pathLst>
          </a:custGeom>
          <a:solidFill>
            <a:schemeClr val="bg1"/>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12637" tIns="212637" rIns="212637" bIns="212637" numCol="1" spcCol="1270" anchor="ctr" anchorCtr="0">
            <a:noAutofit/>
          </a:bodyPr>
          <a:lstStyle/>
          <a:p>
            <a:pPr lvl="0" algn="ctr" defTabSz="1911350" rtl="0">
              <a:lnSpc>
                <a:spcPct val="90000"/>
              </a:lnSpc>
              <a:spcBef>
                <a:spcPct val="0"/>
              </a:spcBef>
              <a:spcAft>
                <a:spcPct val="35000"/>
              </a:spcAft>
            </a:pPr>
            <a:r>
              <a:rPr lang="en-US" sz="4300" kern="1200" dirty="0">
                <a:solidFill>
                  <a:schemeClr val="tx2"/>
                </a:solidFill>
              </a:rPr>
              <a:t>Thank You!</a:t>
            </a:r>
            <a:endParaRPr lang="en-IN" sz="4300" kern="1200" dirty="0">
              <a:solidFill>
                <a:schemeClr val="tx2"/>
              </a:solidFill>
            </a:endParaRPr>
          </a:p>
        </p:txBody>
      </p:sp>
    </p:spTree>
    <p:extLst>
      <p:ext uri="{BB962C8B-B14F-4D97-AF65-F5344CB8AC3E}">
        <p14:creationId xmlns:p14="http://schemas.microsoft.com/office/powerpoint/2010/main" val="1888882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341363"/>
          </a:xfrm>
        </p:spPr>
        <p:txBody>
          <a:bodyPr/>
          <a:lstStyle/>
          <a:p>
            <a:pPr lvl="0"/>
            <a:r>
              <a:rPr lang="en-GB" sz="2400" dirty="0"/>
              <a:t>Trust Building through Effective Communication</a:t>
            </a:r>
            <a:endParaRPr lang="en-IN" sz="2400" dirty="0"/>
          </a:p>
        </p:txBody>
      </p:sp>
      <p:grpSp>
        <p:nvGrpSpPr>
          <p:cNvPr id="11" name="Group 10"/>
          <p:cNvGrpSpPr/>
          <p:nvPr/>
        </p:nvGrpSpPr>
        <p:grpSpPr>
          <a:xfrm>
            <a:off x="454025" y="631800"/>
            <a:ext cx="8232775" cy="3899029"/>
            <a:chOff x="457199" y="1137778"/>
            <a:chExt cx="8232775" cy="3331835"/>
          </a:xfrm>
        </p:grpSpPr>
        <p:sp>
          <p:nvSpPr>
            <p:cNvPr id="4" name="Freeform 3"/>
            <p:cNvSpPr/>
            <p:nvPr/>
          </p:nvSpPr>
          <p:spPr>
            <a:xfrm>
              <a:off x="457199" y="1137778"/>
              <a:ext cx="8232775" cy="792000"/>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lvl="0" defTabSz="533400">
                <a:lnSpc>
                  <a:spcPct val="90000"/>
                </a:lnSpc>
                <a:spcBef>
                  <a:spcPct val="0"/>
                </a:spcBef>
                <a:spcAft>
                  <a:spcPct val="35000"/>
                </a:spcAft>
              </a:pPr>
              <a:r>
                <a:rPr lang="en-IN" sz="1600" b="1" dirty="0">
                  <a:solidFill>
                    <a:schemeClr val="accent5">
                      <a:lumMod val="20000"/>
                      <a:lumOff val="80000"/>
                    </a:schemeClr>
                  </a:solidFill>
                </a:rPr>
                <a:t>Giving Feedback Across Cultures</a:t>
              </a:r>
              <a:endParaRPr lang="en-IN" sz="1600" kern="1200" dirty="0">
                <a:solidFill>
                  <a:schemeClr val="accent5">
                    <a:lumMod val="20000"/>
                    <a:lumOff val="80000"/>
                  </a:schemeClr>
                </a:solidFill>
              </a:endParaRPr>
            </a:p>
          </p:txBody>
        </p:sp>
        <p:sp>
          <p:nvSpPr>
            <p:cNvPr id="5" name="Freeform 4"/>
            <p:cNvSpPr/>
            <p:nvPr/>
          </p:nvSpPr>
          <p:spPr>
            <a:xfrm>
              <a:off x="457199" y="1980177"/>
              <a:ext cx="8232775" cy="792000"/>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lvl="0" defTabSz="533400">
                <a:lnSpc>
                  <a:spcPct val="90000"/>
                </a:lnSpc>
                <a:spcBef>
                  <a:spcPct val="0"/>
                </a:spcBef>
                <a:spcAft>
                  <a:spcPct val="35000"/>
                </a:spcAft>
              </a:pPr>
              <a:r>
                <a:rPr lang="en-IN" sz="1600" b="1" dirty="0">
                  <a:solidFill>
                    <a:schemeClr val="accent5">
                      <a:lumMod val="20000"/>
                      <a:lumOff val="80000"/>
                    </a:schemeClr>
                  </a:solidFill>
                </a:rPr>
                <a:t>Trust Building through Effective Communication</a:t>
              </a:r>
              <a:endParaRPr lang="en-IN" sz="1600" b="1" kern="1200" dirty="0">
                <a:solidFill>
                  <a:schemeClr val="accent5">
                    <a:lumMod val="20000"/>
                    <a:lumOff val="80000"/>
                  </a:schemeClr>
                </a:solidFill>
              </a:endParaRPr>
            </a:p>
          </p:txBody>
        </p:sp>
        <p:sp>
          <p:nvSpPr>
            <p:cNvPr id="6" name="Freeform 5"/>
            <p:cNvSpPr/>
            <p:nvPr/>
          </p:nvSpPr>
          <p:spPr>
            <a:xfrm>
              <a:off x="457199" y="2822456"/>
              <a:ext cx="8232775" cy="792000"/>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lvl="0" defTabSz="533400">
                <a:lnSpc>
                  <a:spcPct val="90000"/>
                </a:lnSpc>
                <a:spcBef>
                  <a:spcPct val="0"/>
                </a:spcBef>
                <a:spcAft>
                  <a:spcPct val="35000"/>
                </a:spcAft>
              </a:pPr>
              <a:r>
                <a:rPr lang="en-IN" sz="1600" b="1" dirty="0">
                  <a:solidFill>
                    <a:schemeClr val="accent5">
                      <a:lumMod val="20000"/>
                      <a:lumOff val="80000"/>
                    </a:schemeClr>
                  </a:solidFill>
                </a:rPr>
                <a:t>Encouraging Team Communication and Collaboration</a:t>
              </a:r>
              <a:endParaRPr lang="en-IN" sz="1600" kern="1200" dirty="0">
                <a:solidFill>
                  <a:schemeClr val="accent5">
                    <a:lumMod val="20000"/>
                    <a:lumOff val="80000"/>
                  </a:schemeClr>
                </a:solidFill>
              </a:endParaRPr>
            </a:p>
          </p:txBody>
        </p:sp>
        <p:sp>
          <p:nvSpPr>
            <p:cNvPr id="8" name="Freeform 7"/>
            <p:cNvSpPr/>
            <p:nvPr/>
          </p:nvSpPr>
          <p:spPr>
            <a:xfrm>
              <a:off x="457199" y="3677613"/>
              <a:ext cx="8232775" cy="792000"/>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lvl="0" defTabSz="533400">
                <a:lnSpc>
                  <a:spcPct val="90000"/>
                </a:lnSpc>
                <a:spcBef>
                  <a:spcPct val="0"/>
                </a:spcBef>
                <a:spcAft>
                  <a:spcPct val="35000"/>
                </a:spcAft>
              </a:pPr>
              <a:r>
                <a:rPr lang="en-IN" sz="1600" b="1" dirty="0">
                  <a:solidFill>
                    <a:schemeClr val="accent5">
                      <a:lumMod val="20000"/>
                      <a:lumOff val="80000"/>
                    </a:schemeClr>
                  </a:solidFill>
                </a:rPr>
                <a:t>Being an Effective Team Member</a:t>
              </a:r>
              <a:endParaRPr lang="en-IN" sz="1600" kern="1200" dirty="0">
                <a:solidFill>
                  <a:schemeClr val="accent5">
                    <a:lumMod val="20000"/>
                    <a:lumOff val="80000"/>
                  </a:schemeClr>
                </a:solidFill>
              </a:endParaRPr>
            </a:p>
          </p:txBody>
        </p:sp>
      </p:grpSp>
      <p:sp>
        <p:nvSpPr>
          <p:cNvPr id="12" name="Freeform 9">
            <a:extLst>
              <a:ext uri="{FF2B5EF4-FFF2-40B4-BE49-F238E27FC236}">
                <a16:creationId xmlns:a16="http://schemas.microsoft.com/office/drawing/2014/main" id="{CB80E63C-24B0-4AEF-9401-E821F8C83BD4}"/>
              </a:ext>
            </a:extLst>
          </p:cNvPr>
          <p:cNvSpPr/>
          <p:nvPr/>
        </p:nvSpPr>
        <p:spPr>
          <a:xfrm>
            <a:off x="454024" y="4573831"/>
            <a:ext cx="8232775" cy="926826"/>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lvl="0" defTabSz="533400">
              <a:lnSpc>
                <a:spcPct val="90000"/>
              </a:lnSpc>
              <a:spcBef>
                <a:spcPct val="0"/>
              </a:spcBef>
              <a:spcAft>
                <a:spcPct val="35000"/>
              </a:spcAft>
            </a:pPr>
            <a:r>
              <a:rPr lang="en-IN" sz="1600" b="1" dirty="0">
                <a:solidFill>
                  <a:schemeClr val="accent5">
                    <a:lumMod val="20000"/>
                    <a:lumOff val="80000"/>
                  </a:schemeClr>
                </a:solidFill>
              </a:rPr>
              <a:t>The Essentials of Managing Remotely</a:t>
            </a:r>
            <a:endParaRPr lang="en-IN" sz="1600" kern="1200" dirty="0">
              <a:solidFill>
                <a:schemeClr val="accent5">
                  <a:lumMod val="20000"/>
                  <a:lumOff val="80000"/>
                </a:schemeClr>
              </a:solidFill>
            </a:endParaRPr>
          </a:p>
        </p:txBody>
      </p:sp>
      <p:sp>
        <p:nvSpPr>
          <p:cNvPr id="13" name="Freeform 9">
            <a:extLst>
              <a:ext uri="{FF2B5EF4-FFF2-40B4-BE49-F238E27FC236}">
                <a16:creationId xmlns:a16="http://schemas.microsoft.com/office/drawing/2014/main" id="{B39B6602-242A-430E-91E8-987E52A5D1E7}"/>
              </a:ext>
            </a:extLst>
          </p:cNvPr>
          <p:cNvSpPr/>
          <p:nvPr/>
        </p:nvSpPr>
        <p:spPr>
          <a:xfrm>
            <a:off x="457200" y="7668748"/>
            <a:ext cx="8232775" cy="926826"/>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lvl="0" algn="l" defTabSz="533400" rtl="0">
              <a:lnSpc>
                <a:spcPct val="90000"/>
              </a:lnSpc>
              <a:spcBef>
                <a:spcPct val="0"/>
              </a:spcBef>
              <a:spcAft>
                <a:spcPct val="35000"/>
              </a:spcAft>
            </a:pPr>
            <a:r>
              <a:rPr lang="en-GB" sz="1600" b="1" kern="1200" dirty="0">
                <a:solidFill>
                  <a:schemeClr val="tx2"/>
                </a:solidFill>
              </a:rPr>
              <a:t>Take Care of your Health</a:t>
            </a:r>
            <a:endParaRPr lang="en-IN" sz="1600" kern="1200" dirty="0">
              <a:solidFill>
                <a:schemeClr val="tx2"/>
              </a:solidFill>
            </a:endParaRPr>
          </a:p>
        </p:txBody>
      </p:sp>
    </p:spTree>
    <p:extLst>
      <p:ext uri="{BB962C8B-B14F-4D97-AF65-F5344CB8AC3E}">
        <p14:creationId xmlns:p14="http://schemas.microsoft.com/office/powerpoint/2010/main" val="4193414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3">
            <a:extLst>
              <a:ext uri="{FF2B5EF4-FFF2-40B4-BE49-F238E27FC236}">
                <a16:creationId xmlns:a16="http://schemas.microsoft.com/office/drawing/2014/main" id="{9011F7C2-36F0-422E-9513-6C4766C69294}"/>
              </a:ext>
            </a:extLst>
          </p:cNvPr>
          <p:cNvSpPr/>
          <p:nvPr/>
        </p:nvSpPr>
        <p:spPr>
          <a:xfrm>
            <a:off x="457200" y="755903"/>
            <a:ext cx="8232775" cy="1233103"/>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marL="342900" lvl="0" indent="-342900" defTabSz="533400">
              <a:lnSpc>
                <a:spcPct val="90000"/>
              </a:lnSpc>
              <a:spcBef>
                <a:spcPct val="0"/>
              </a:spcBef>
              <a:spcAft>
                <a:spcPct val="35000"/>
              </a:spcAft>
              <a:buAutoNum type="arabicPeriod"/>
            </a:pPr>
            <a:r>
              <a:rPr lang="en-IN" sz="1600" dirty="0">
                <a:solidFill>
                  <a:schemeClr val="accent5">
                    <a:lumMod val="20000"/>
                    <a:lumOff val="80000"/>
                  </a:schemeClr>
                </a:solidFill>
              </a:rPr>
              <a:t>Introduction</a:t>
            </a:r>
            <a:r>
              <a:rPr lang="en-IN" sz="1600" dirty="0">
                <a:solidFill>
                  <a:schemeClr val="tx2"/>
                </a:solidFill>
              </a:rPr>
              <a:t>: Problems arise due to different cultural expectations and styles of communication. </a:t>
            </a:r>
          </a:p>
        </p:txBody>
      </p:sp>
      <p:sp>
        <p:nvSpPr>
          <p:cNvPr id="4" name="Title 3">
            <a:extLst>
              <a:ext uri="{FF2B5EF4-FFF2-40B4-BE49-F238E27FC236}">
                <a16:creationId xmlns:a16="http://schemas.microsoft.com/office/drawing/2014/main" id="{497F9ACD-A896-455D-B5F3-8B6F866AD018}"/>
              </a:ext>
            </a:extLst>
          </p:cNvPr>
          <p:cNvSpPr>
            <a:spLocks noGrp="1"/>
          </p:cNvSpPr>
          <p:nvPr>
            <p:ph type="title"/>
          </p:nvPr>
        </p:nvSpPr>
        <p:spPr>
          <a:xfrm>
            <a:off x="457200" y="201600"/>
            <a:ext cx="8232775" cy="384326"/>
          </a:xfrm>
        </p:spPr>
        <p:txBody>
          <a:bodyPr/>
          <a:lstStyle/>
          <a:p>
            <a:r>
              <a:rPr lang="en-IN" dirty="0"/>
              <a:t>Giving Feedback Across Cultures</a:t>
            </a:r>
          </a:p>
        </p:txBody>
      </p:sp>
      <p:sp>
        <p:nvSpPr>
          <p:cNvPr id="5" name="Rectangle 4">
            <a:extLst>
              <a:ext uri="{FF2B5EF4-FFF2-40B4-BE49-F238E27FC236}">
                <a16:creationId xmlns:a16="http://schemas.microsoft.com/office/drawing/2014/main" id="{7C2F0DC5-3111-4651-ABC4-8C090A1A7964}"/>
              </a:ext>
            </a:extLst>
          </p:cNvPr>
          <p:cNvSpPr/>
          <p:nvPr/>
        </p:nvSpPr>
        <p:spPr>
          <a:xfrm>
            <a:off x="457200" y="4805180"/>
            <a:ext cx="4572000" cy="338554"/>
          </a:xfrm>
          <a:prstGeom prst="rect">
            <a:avLst/>
          </a:prstGeom>
        </p:spPr>
        <p:txBody>
          <a:bodyPr>
            <a:spAutoFit/>
          </a:bodyPr>
          <a:lstStyle/>
          <a:p>
            <a:r>
              <a:rPr lang="en-IN" sz="1600" dirty="0">
                <a:solidFill>
                  <a:schemeClr val="tx2"/>
                </a:solidFill>
              </a:rPr>
              <a:t>Commitment for policy issues and current affairs</a:t>
            </a:r>
            <a:endParaRPr lang="en-IN" sz="1600" i="0" dirty="0">
              <a:solidFill>
                <a:schemeClr val="tx2"/>
              </a:solidFill>
              <a:effectLst/>
            </a:endParaRPr>
          </a:p>
        </p:txBody>
      </p:sp>
      <p:pic>
        <p:nvPicPr>
          <p:cNvPr id="2" name="Feedback in a Performance Review">
            <a:hlinkClick r:id="" action="ppaction://media"/>
            <a:extLst>
              <a:ext uri="{FF2B5EF4-FFF2-40B4-BE49-F238E27FC236}">
                <a16:creationId xmlns:a16="http://schemas.microsoft.com/office/drawing/2014/main" id="{89F24836-30E9-4519-AD6F-8EBF89DBA28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49552" y="3358897"/>
            <a:ext cx="4876800" cy="2743200"/>
          </a:xfrm>
          <a:prstGeom prst="rect">
            <a:avLst/>
          </a:prstGeom>
        </p:spPr>
      </p:pic>
      <p:sp>
        <p:nvSpPr>
          <p:cNvPr id="12" name="Freeform 3">
            <a:extLst>
              <a:ext uri="{FF2B5EF4-FFF2-40B4-BE49-F238E27FC236}">
                <a16:creationId xmlns:a16="http://schemas.microsoft.com/office/drawing/2014/main" id="{E4B04C2D-DD68-4DF6-B1AF-E1E877714861}"/>
              </a:ext>
            </a:extLst>
          </p:cNvPr>
          <p:cNvSpPr/>
          <p:nvPr/>
        </p:nvSpPr>
        <p:spPr>
          <a:xfrm>
            <a:off x="457200" y="2032209"/>
            <a:ext cx="8232775" cy="1233103"/>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lvl="0" defTabSz="533400">
              <a:lnSpc>
                <a:spcPct val="90000"/>
              </a:lnSpc>
              <a:spcBef>
                <a:spcPct val="0"/>
              </a:spcBef>
              <a:spcAft>
                <a:spcPct val="35000"/>
              </a:spcAft>
            </a:pPr>
            <a:r>
              <a:rPr lang="en-IN" sz="1600" dirty="0">
                <a:solidFill>
                  <a:schemeClr val="accent5">
                    <a:lumMod val="20000"/>
                    <a:lumOff val="80000"/>
                  </a:schemeClr>
                </a:solidFill>
              </a:rPr>
              <a:t>2</a:t>
            </a:r>
            <a:r>
              <a:rPr lang="en-IN" sz="1600" dirty="0">
                <a:solidFill>
                  <a:schemeClr val="tx2"/>
                </a:solidFill>
              </a:rPr>
              <a:t>.  </a:t>
            </a:r>
            <a:r>
              <a:rPr lang="en-IN" sz="1600" dirty="0">
                <a:solidFill>
                  <a:schemeClr val="accent5">
                    <a:lumMod val="20000"/>
                    <a:lumOff val="80000"/>
                  </a:schemeClr>
                </a:solidFill>
              </a:rPr>
              <a:t>Feedback in a Performance Review</a:t>
            </a:r>
            <a:r>
              <a:rPr lang="en-IN" sz="1600" dirty="0">
                <a:solidFill>
                  <a:schemeClr val="tx2"/>
                </a:solidFill>
              </a:rPr>
              <a:t>: Mark, a senior expat manager from the U.S. on one of his visits to the Indonesian office, gives feedback to Ahmad, a local sales representative who was originally employed by a traditional Indonesian firm.</a:t>
            </a:r>
          </a:p>
          <a:p>
            <a:pPr lvl="0" defTabSz="533400">
              <a:lnSpc>
                <a:spcPct val="90000"/>
              </a:lnSpc>
              <a:spcBef>
                <a:spcPct val="0"/>
              </a:spcBef>
              <a:spcAft>
                <a:spcPct val="35000"/>
              </a:spcAft>
            </a:pPr>
            <a:endParaRPr lang="en-IN" sz="1600" dirty="0">
              <a:solidFill>
                <a:schemeClr val="tx2"/>
              </a:solidFill>
            </a:endParaRPr>
          </a:p>
        </p:txBody>
      </p:sp>
    </p:spTree>
    <p:extLst>
      <p:ext uri="{BB962C8B-B14F-4D97-AF65-F5344CB8AC3E}">
        <p14:creationId xmlns:p14="http://schemas.microsoft.com/office/powerpoint/2010/main" val="9817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1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3">
            <a:extLst>
              <a:ext uri="{FF2B5EF4-FFF2-40B4-BE49-F238E27FC236}">
                <a16:creationId xmlns:a16="http://schemas.microsoft.com/office/drawing/2014/main" id="{9011F7C2-36F0-422E-9513-6C4766C69294}"/>
              </a:ext>
            </a:extLst>
          </p:cNvPr>
          <p:cNvSpPr/>
          <p:nvPr/>
        </p:nvSpPr>
        <p:spPr>
          <a:xfrm>
            <a:off x="457200" y="755903"/>
            <a:ext cx="8232775" cy="1233103"/>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lvl="0" defTabSz="533400">
              <a:lnSpc>
                <a:spcPct val="90000"/>
              </a:lnSpc>
              <a:spcBef>
                <a:spcPct val="0"/>
              </a:spcBef>
              <a:spcAft>
                <a:spcPct val="35000"/>
              </a:spcAft>
            </a:pPr>
            <a:r>
              <a:rPr lang="en-IN" sz="1600" dirty="0">
                <a:solidFill>
                  <a:schemeClr val="tx2"/>
                </a:solidFill>
                <a:cs typeface="Calibri Light" panose="020F0302020204030204" pitchFamily="34" charset="0"/>
              </a:rPr>
              <a:t>Two days later, Ahmad spoke to his local boss about whether he should move to another division.  What might have caused him to think he should move?</a:t>
            </a:r>
          </a:p>
        </p:txBody>
      </p:sp>
      <p:sp>
        <p:nvSpPr>
          <p:cNvPr id="4" name="Title 3">
            <a:extLst>
              <a:ext uri="{FF2B5EF4-FFF2-40B4-BE49-F238E27FC236}">
                <a16:creationId xmlns:a16="http://schemas.microsoft.com/office/drawing/2014/main" id="{497F9ACD-A896-455D-B5F3-8B6F866AD018}"/>
              </a:ext>
            </a:extLst>
          </p:cNvPr>
          <p:cNvSpPr>
            <a:spLocks noGrp="1"/>
          </p:cNvSpPr>
          <p:nvPr>
            <p:ph type="title"/>
          </p:nvPr>
        </p:nvSpPr>
        <p:spPr>
          <a:xfrm>
            <a:off x="457200" y="201600"/>
            <a:ext cx="8232775" cy="384326"/>
          </a:xfrm>
        </p:spPr>
        <p:txBody>
          <a:bodyPr/>
          <a:lstStyle/>
          <a:p>
            <a:r>
              <a:rPr lang="en-IN" dirty="0"/>
              <a:t>Giving Feedback Across Cultures</a:t>
            </a:r>
          </a:p>
        </p:txBody>
      </p:sp>
      <p:sp>
        <p:nvSpPr>
          <p:cNvPr id="5" name="Rectangle 4">
            <a:extLst>
              <a:ext uri="{FF2B5EF4-FFF2-40B4-BE49-F238E27FC236}">
                <a16:creationId xmlns:a16="http://schemas.microsoft.com/office/drawing/2014/main" id="{7C2F0DC5-3111-4651-ABC4-8C090A1A7964}"/>
              </a:ext>
            </a:extLst>
          </p:cNvPr>
          <p:cNvSpPr/>
          <p:nvPr/>
        </p:nvSpPr>
        <p:spPr>
          <a:xfrm>
            <a:off x="457200" y="4805180"/>
            <a:ext cx="4572000" cy="338554"/>
          </a:xfrm>
          <a:prstGeom prst="rect">
            <a:avLst/>
          </a:prstGeom>
        </p:spPr>
        <p:txBody>
          <a:bodyPr>
            <a:spAutoFit/>
          </a:bodyPr>
          <a:lstStyle/>
          <a:p>
            <a:r>
              <a:rPr lang="en-IN" sz="1600" dirty="0">
                <a:solidFill>
                  <a:schemeClr val="tx2"/>
                </a:solidFill>
              </a:rPr>
              <a:t>Commitment for policy issues and current affairs</a:t>
            </a:r>
            <a:endParaRPr lang="en-IN" sz="1600" i="0" dirty="0">
              <a:solidFill>
                <a:schemeClr val="tx2"/>
              </a:solidFill>
              <a:effectLst/>
            </a:endParaRPr>
          </a:p>
        </p:txBody>
      </p:sp>
      <p:sp>
        <p:nvSpPr>
          <p:cNvPr id="7" name="Freeform 3">
            <a:extLst>
              <a:ext uri="{FF2B5EF4-FFF2-40B4-BE49-F238E27FC236}">
                <a16:creationId xmlns:a16="http://schemas.microsoft.com/office/drawing/2014/main" id="{38F5B3EF-0E5B-4A01-851A-7E472E964262}"/>
              </a:ext>
            </a:extLst>
          </p:cNvPr>
          <p:cNvSpPr/>
          <p:nvPr/>
        </p:nvSpPr>
        <p:spPr>
          <a:xfrm>
            <a:off x="457200" y="1989006"/>
            <a:ext cx="8232775" cy="3844866"/>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r>
              <a:rPr lang="en-IN" sz="1600" dirty="0">
                <a:solidFill>
                  <a:schemeClr val="accent5">
                    <a:lumMod val="20000"/>
                    <a:lumOff val="80000"/>
                  </a:schemeClr>
                </a:solidFill>
                <a:cs typeface="Calibri Light" panose="020F0302020204030204" pitchFamily="34" charset="0"/>
              </a:rPr>
              <a:t>Brief Analysis</a:t>
            </a:r>
            <a:r>
              <a:rPr lang="en-IN" sz="1600" dirty="0">
                <a:solidFill>
                  <a:schemeClr val="tx2"/>
                </a:solidFill>
                <a:cs typeface="Calibri Light" panose="020F0302020204030204" pitchFamily="34" charset="0"/>
              </a:rPr>
              <a:t>:</a:t>
            </a:r>
          </a:p>
          <a:p>
            <a:endParaRPr lang="en-IN" sz="1600" dirty="0">
              <a:solidFill>
                <a:schemeClr val="tx2"/>
              </a:solidFill>
              <a:cs typeface="Calibri Light" panose="020F0302020204030204" pitchFamily="34" charset="0"/>
            </a:endParaRPr>
          </a:p>
          <a:p>
            <a:r>
              <a:rPr lang="en-IN" sz="1600" dirty="0">
                <a:solidFill>
                  <a:schemeClr val="tx2"/>
                </a:solidFill>
                <a:cs typeface="Calibri Light" panose="020F0302020204030204" pitchFamily="34" charset="0"/>
              </a:rPr>
              <a:t>Since Mark is more senior in the organization and visits the local region only periodically, he and Ahmad most likely don’t have a strong relationship.  And since Ahmad is from a culture where respect for hierarchy and the notion of saving face are paramount, there is a good chance he will take Mark’s critical feedback as a personal loss of face, even though Mark tries to couch the feedback between positive statements about Ahmad.</a:t>
            </a:r>
          </a:p>
          <a:p>
            <a:endParaRPr lang="en-IN" sz="1600" dirty="0">
              <a:solidFill>
                <a:schemeClr val="tx2"/>
              </a:solidFill>
              <a:cs typeface="Calibri Light" panose="020F0302020204030204" pitchFamily="34" charset="0"/>
            </a:endParaRPr>
          </a:p>
          <a:p>
            <a:r>
              <a:rPr lang="en-IN" sz="1600" dirty="0">
                <a:solidFill>
                  <a:schemeClr val="tx2"/>
                </a:solidFill>
                <a:cs typeface="Calibri Light" panose="020F0302020204030204" pitchFamily="34" charset="0"/>
              </a:rPr>
              <a:t>Ideally, feedback of this nature would come through Ahmad's local manager, where a stronger relationship and a common cultural understanding would help ameliorate the critical input.  It's also possible that his manager might give this input to Ahmad during an informal chat over coffee or some place out of the office. </a:t>
            </a:r>
          </a:p>
        </p:txBody>
      </p:sp>
    </p:spTree>
    <p:extLst>
      <p:ext uri="{BB962C8B-B14F-4D97-AF65-F5344CB8AC3E}">
        <p14:creationId xmlns:p14="http://schemas.microsoft.com/office/powerpoint/2010/main" val="399945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3">
            <a:extLst>
              <a:ext uri="{FF2B5EF4-FFF2-40B4-BE49-F238E27FC236}">
                <a16:creationId xmlns:a16="http://schemas.microsoft.com/office/drawing/2014/main" id="{9011F7C2-36F0-422E-9513-6C4766C69294}"/>
              </a:ext>
            </a:extLst>
          </p:cNvPr>
          <p:cNvSpPr/>
          <p:nvPr/>
        </p:nvSpPr>
        <p:spPr>
          <a:xfrm>
            <a:off x="457200" y="755903"/>
            <a:ext cx="8232775" cy="1233103"/>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marL="342900" lvl="0" indent="-342900" defTabSz="533400">
              <a:lnSpc>
                <a:spcPct val="90000"/>
              </a:lnSpc>
              <a:spcBef>
                <a:spcPct val="0"/>
              </a:spcBef>
              <a:spcAft>
                <a:spcPct val="35000"/>
              </a:spcAft>
              <a:buAutoNum type="arabicPeriod"/>
            </a:pPr>
            <a:r>
              <a:rPr lang="en-IN" sz="1600" dirty="0">
                <a:solidFill>
                  <a:schemeClr val="accent5">
                    <a:lumMod val="20000"/>
                    <a:lumOff val="80000"/>
                  </a:schemeClr>
                </a:solidFill>
              </a:rPr>
              <a:t> Feedback on a Project Team</a:t>
            </a:r>
          </a:p>
        </p:txBody>
      </p:sp>
      <p:sp>
        <p:nvSpPr>
          <p:cNvPr id="4" name="Title 3">
            <a:extLst>
              <a:ext uri="{FF2B5EF4-FFF2-40B4-BE49-F238E27FC236}">
                <a16:creationId xmlns:a16="http://schemas.microsoft.com/office/drawing/2014/main" id="{497F9ACD-A896-455D-B5F3-8B6F866AD018}"/>
              </a:ext>
            </a:extLst>
          </p:cNvPr>
          <p:cNvSpPr>
            <a:spLocks noGrp="1"/>
          </p:cNvSpPr>
          <p:nvPr>
            <p:ph type="title"/>
          </p:nvPr>
        </p:nvSpPr>
        <p:spPr>
          <a:xfrm>
            <a:off x="457200" y="201600"/>
            <a:ext cx="8232775" cy="384326"/>
          </a:xfrm>
        </p:spPr>
        <p:txBody>
          <a:bodyPr/>
          <a:lstStyle/>
          <a:p>
            <a:r>
              <a:rPr lang="en-IN" dirty="0"/>
              <a:t>Giving Feedback Across Cultures</a:t>
            </a:r>
          </a:p>
        </p:txBody>
      </p:sp>
      <p:sp>
        <p:nvSpPr>
          <p:cNvPr id="5" name="Rectangle 4">
            <a:extLst>
              <a:ext uri="{FF2B5EF4-FFF2-40B4-BE49-F238E27FC236}">
                <a16:creationId xmlns:a16="http://schemas.microsoft.com/office/drawing/2014/main" id="{7C2F0DC5-3111-4651-ABC4-8C090A1A7964}"/>
              </a:ext>
            </a:extLst>
          </p:cNvPr>
          <p:cNvSpPr/>
          <p:nvPr/>
        </p:nvSpPr>
        <p:spPr>
          <a:xfrm>
            <a:off x="457200" y="4805180"/>
            <a:ext cx="4572000" cy="338554"/>
          </a:xfrm>
          <a:prstGeom prst="rect">
            <a:avLst/>
          </a:prstGeom>
        </p:spPr>
        <p:txBody>
          <a:bodyPr>
            <a:spAutoFit/>
          </a:bodyPr>
          <a:lstStyle/>
          <a:p>
            <a:r>
              <a:rPr lang="en-IN" sz="1600" dirty="0">
                <a:solidFill>
                  <a:schemeClr val="tx2"/>
                </a:solidFill>
              </a:rPr>
              <a:t>Commitment for policy issues and current affairs</a:t>
            </a:r>
            <a:endParaRPr lang="en-IN" sz="1600" i="0" dirty="0">
              <a:solidFill>
                <a:schemeClr val="tx2"/>
              </a:solidFill>
              <a:effectLst/>
            </a:endParaRPr>
          </a:p>
        </p:txBody>
      </p:sp>
      <p:pic>
        <p:nvPicPr>
          <p:cNvPr id="2" name="Feedback on a Project Team">
            <a:hlinkClick r:id="" action="ppaction://media"/>
            <a:extLst>
              <a:ext uri="{FF2B5EF4-FFF2-40B4-BE49-F238E27FC236}">
                <a16:creationId xmlns:a16="http://schemas.microsoft.com/office/drawing/2014/main" id="{91C0202F-D73F-464A-AB82-E88EFAE3D99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39496" y="2052820"/>
            <a:ext cx="8147304" cy="3817627"/>
          </a:xfrm>
          <a:prstGeom prst="rect">
            <a:avLst/>
          </a:prstGeom>
        </p:spPr>
      </p:pic>
    </p:spTree>
    <p:extLst>
      <p:ext uri="{BB962C8B-B14F-4D97-AF65-F5344CB8AC3E}">
        <p14:creationId xmlns:p14="http://schemas.microsoft.com/office/powerpoint/2010/main" val="189475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43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3">
            <a:extLst>
              <a:ext uri="{FF2B5EF4-FFF2-40B4-BE49-F238E27FC236}">
                <a16:creationId xmlns:a16="http://schemas.microsoft.com/office/drawing/2014/main" id="{9011F7C2-36F0-422E-9513-6C4766C69294}"/>
              </a:ext>
            </a:extLst>
          </p:cNvPr>
          <p:cNvSpPr/>
          <p:nvPr/>
        </p:nvSpPr>
        <p:spPr>
          <a:xfrm>
            <a:off x="457200" y="755903"/>
            <a:ext cx="8232775" cy="1233103"/>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marL="342900" lvl="0" indent="-342900" defTabSz="533400">
              <a:lnSpc>
                <a:spcPct val="90000"/>
              </a:lnSpc>
              <a:spcBef>
                <a:spcPct val="0"/>
              </a:spcBef>
              <a:spcAft>
                <a:spcPct val="35000"/>
              </a:spcAft>
              <a:buAutoNum type="arabicPeriod"/>
            </a:pPr>
            <a:r>
              <a:rPr lang="en-IN" sz="1600" dirty="0">
                <a:solidFill>
                  <a:schemeClr val="tx2"/>
                </a:solidFill>
                <a:cs typeface="Calibri Light" panose="020F0302020204030204" pitchFamily="34" charset="0"/>
              </a:rPr>
              <a:t>What’s going on in the previous slide?  Reflect for a moment on what signals may have been missed</a:t>
            </a:r>
          </a:p>
        </p:txBody>
      </p:sp>
      <p:sp>
        <p:nvSpPr>
          <p:cNvPr id="4" name="Title 3">
            <a:extLst>
              <a:ext uri="{FF2B5EF4-FFF2-40B4-BE49-F238E27FC236}">
                <a16:creationId xmlns:a16="http://schemas.microsoft.com/office/drawing/2014/main" id="{497F9ACD-A896-455D-B5F3-8B6F866AD018}"/>
              </a:ext>
            </a:extLst>
          </p:cNvPr>
          <p:cNvSpPr>
            <a:spLocks noGrp="1"/>
          </p:cNvSpPr>
          <p:nvPr>
            <p:ph type="title"/>
          </p:nvPr>
        </p:nvSpPr>
        <p:spPr>
          <a:xfrm>
            <a:off x="457200" y="201600"/>
            <a:ext cx="8232775" cy="384326"/>
          </a:xfrm>
        </p:spPr>
        <p:txBody>
          <a:bodyPr/>
          <a:lstStyle/>
          <a:p>
            <a:r>
              <a:rPr lang="en-IN" dirty="0"/>
              <a:t>Giving Feedback Across Cultures</a:t>
            </a:r>
          </a:p>
        </p:txBody>
      </p:sp>
      <p:sp>
        <p:nvSpPr>
          <p:cNvPr id="5" name="Rectangle 4">
            <a:extLst>
              <a:ext uri="{FF2B5EF4-FFF2-40B4-BE49-F238E27FC236}">
                <a16:creationId xmlns:a16="http://schemas.microsoft.com/office/drawing/2014/main" id="{7C2F0DC5-3111-4651-ABC4-8C090A1A7964}"/>
              </a:ext>
            </a:extLst>
          </p:cNvPr>
          <p:cNvSpPr/>
          <p:nvPr/>
        </p:nvSpPr>
        <p:spPr>
          <a:xfrm>
            <a:off x="457200" y="4805180"/>
            <a:ext cx="4572000" cy="338554"/>
          </a:xfrm>
          <a:prstGeom prst="rect">
            <a:avLst/>
          </a:prstGeom>
        </p:spPr>
        <p:txBody>
          <a:bodyPr>
            <a:spAutoFit/>
          </a:bodyPr>
          <a:lstStyle/>
          <a:p>
            <a:r>
              <a:rPr lang="en-IN" sz="1600" dirty="0">
                <a:solidFill>
                  <a:schemeClr val="tx2"/>
                </a:solidFill>
              </a:rPr>
              <a:t>Commitment for policy issues and current affairs</a:t>
            </a:r>
            <a:endParaRPr lang="en-IN" sz="1600" i="0" dirty="0">
              <a:solidFill>
                <a:schemeClr val="tx2"/>
              </a:solidFill>
              <a:effectLst/>
            </a:endParaRPr>
          </a:p>
        </p:txBody>
      </p:sp>
      <p:sp>
        <p:nvSpPr>
          <p:cNvPr id="7" name="Freeform 3">
            <a:extLst>
              <a:ext uri="{FF2B5EF4-FFF2-40B4-BE49-F238E27FC236}">
                <a16:creationId xmlns:a16="http://schemas.microsoft.com/office/drawing/2014/main" id="{38F5B3EF-0E5B-4A01-851A-7E472E964262}"/>
              </a:ext>
            </a:extLst>
          </p:cNvPr>
          <p:cNvSpPr/>
          <p:nvPr/>
        </p:nvSpPr>
        <p:spPr>
          <a:xfrm>
            <a:off x="457200" y="1989006"/>
            <a:ext cx="8232775" cy="3844866"/>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r>
              <a:rPr lang="en-IN" sz="1600" dirty="0">
                <a:solidFill>
                  <a:schemeClr val="tx2"/>
                </a:solidFill>
                <a:cs typeface="Calibri Light" panose="020F0302020204030204" pitchFamily="34" charset="0"/>
              </a:rPr>
              <a:t>Brief Analysis</a:t>
            </a:r>
          </a:p>
          <a:p>
            <a:r>
              <a:rPr lang="en-IN" sz="1600" dirty="0">
                <a:solidFill>
                  <a:schemeClr val="tx2"/>
                </a:solidFill>
                <a:cs typeface="Calibri Light" panose="020F0302020204030204" pitchFamily="34" charset="0"/>
              </a:rPr>
              <a:t>Critical or negative feedback can be handled in two ways: You can say something negative or you can conspicuously not say anything positive. In cultures that place a premium on saving face and avoiding confrontation, the latter approach is often preferred.</a:t>
            </a:r>
          </a:p>
          <a:p>
            <a:endParaRPr lang="en-IN" sz="1600" dirty="0">
              <a:solidFill>
                <a:schemeClr val="tx2"/>
              </a:solidFill>
              <a:cs typeface="Calibri Light" panose="020F0302020204030204" pitchFamily="34" charset="0"/>
            </a:endParaRPr>
          </a:p>
          <a:p>
            <a:r>
              <a:rPr lang="en-IN" sz="1600" dirty="0">
                <a:solidFill>
                  <a:schemeClr val="tx2"/>
                </a:solidFill>
                <a:cs typeface="Calibri Light" panose="020F0302020204030204" pitchFamily="34" charset="0"/>
              </a:rPr>
              <a:t>While Mohamed's tone may have sounded positive, we need to dig deeper to hear what's not being said.  Mohamed has several chances to say something positive about Karl's solution, but he never does. Karl continues to press Mohamed to give him some explicit verbal feedback on his idea. This is difficult for Mohamed who has been trying to communicate indirectly what he thinks of Karl's idea. He finally replies, "Would you like us to try that?" even though he knows that of course Karl wants them to try it. </a:t>
            </a:r>
          </a:p>
          <a:p>
            <a:endParaRPr lang="en-IN" sz="1600" dirty="0">
              <a:solidFill>
                <a:schemeClr val="tx2"/>
              </a:solidFill>
              <a:cs typeface="Calibri Light" panose="020F0302020204030204" pitchFamily="34" charset="0"/>
            </a:endParaRPr>
          </a:p>
          <a:p>
            <a:r>
              <a:rPr lang="en-IN" sz="1600" dirty="0">
                <a:solidFill>
                  <a:schemeClr val="tx2"/>
                </a:solidFill>
                <a:cs typeface="Calibri Light" panose="020F0302020204030204" pitchFamily="34" charset="0"/>
              </a:rPr>
              <a:t>Since Karl thinks critical feedback can only take the form of saying something negative, and he doesn’t hear anything specifically negative, he assumes Mohamed and his team like his idea.  If Karl wants to work productively across cultures, he should be looking for the absence of anything positive, not just the presence of something negative.</a:t>
            </a:r>
          </a:p>
        </p:txBody>
      </p:sp>
    </p:spTree>
    <p:extLst>
      <p:ext uri="{BB962C8B-B14F-4D97-AF65-F5344CB8AC3E}">
        <p14:creationId xmlns:p14="http://schemas.microsoft.com/office/powerpoint/2010/main" val="3865144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3">
            <a:extLst>
              <a:ext uri="{FF2B5EF4-FFF2-40B4-BE49-F238E27FC236}">
                <a16:creationId xmlns:a16="http://schemas.microsoft.com/office/drawing/2014/main" id="{9011F7C2-36F0-422E-9513-6C4766C69294}"/>
              </a:ext>
            </a:extLst>
          </p:cNvPr>
          <p:cNvSpPr/>
          <p:nvPr/>
        </p:nvSpPr>
        <p:spPr>
          <a:xfrm>
            <a:off x="457200" y="755903"/>
            <a:ext cx="8232775" cy="1233103"/>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marL="342900" lvl="0" indent="-342900" defTabSz="533400">
              <a:lnSpc>
                <a:spcPct val="90000"/>
              </a:lnSpc>
              <a:spcBef>
                <a:spcPct val="0"/>
              </a:spcBef>
              <a:spcAft>
                <a:spcPct val="35000"/>
              </a:spcAft>
              <a:buAutoNum type="arabicPeriod"/>
            </a:pPr>
            <a:r>
              <a:rPr lang="en-IN" sz="1600" dirty="0">
                <a:solidFill>
                  <a:schemeClr val="tx2"/>
                </a:solidFill>
              </a:rPr>
              <a:t> Seeking Input on a Candidate: Sarah, an American manager, asks for input from Azim, an Indian colleague</a:t>
            </a:r>
          </a:p>
        </p:txBody>
      </p:sp>
      <p:sp>
        <p:nvSpPr>
          <p:cNvPr id="4" name="Title 3">
            <a:extLst>
              <a:ext uri="{FF2B5EF4-FFF2-40B4-BE49-F238E27FC236}">
                <a16:creationId xmlns:a16="http://schemas.microsoft.com/office/drawing/2014/main" id="{497F9ACD-A896-455D-B5F3-8B6F866AD018}"/>
              </a:ext>
            </a:extLst>
          </p:cNvPr>
          <p:cNvSpPr>
            <a:spLocks noGrp="1"/>
          </p:cNvSpPr>
          <p:nvPr>
            <p:ph type="title"/>
          </p:nvPr>
        </p:nvSpPr>
        <p:spPr>
          <a:xfrm>
            <a:off x="457200" y="201600"/>
            <a:ext cx="8232775" cy="384326"/>
          </a:xfrm>
        </p:spPr>
        <p:txBody>
          <a:bodyPr/>
          <a:lstStyle/>
          <a:p>
            <a:r>
              <a:rPr lang="en-IN" dirty="0"/>
              <a:t>Giving Feedback Across Cultures</a:t>
            </a:r>
          </a:p>
        </p:txBody>
      </p:sp>
      <p:sp>
        <p:nvSpPr>
          <p:cNvPr id="5" name="Rectangle 4">
            <a:extLst>
              <a:ext uri="{FF2B5EF4-FFF2-40B4-BE49-F238E27FC236}">
                <a16:creationId xmlns:a16="http://schemas.microsoft.com/office/drawing/2014/main" id="{7C2F0DC5-3111-4651-ABC4-8C090A1A7964}"/>
              </a:ext>
            </a:extLst>
          </p:cNvPr>
          <p:cNvSpPr/>
          <p:nvPr/>
        </p:nvSpPr>
        <p:spPr>
          <a:xfrm>
            <a:off x="457200" y="4805180"/>
            <a:ext cx="4572000" cy="338554"/>
          </a:xfrm>
          <a:prstGeom prst="rect">
            <a:avLst/>
          </a:prstGeom>
        </p:spPr>
        <p:txBody>
          <a:bodyPr>
            <a:spAutoFit/>
          </a:bodyPr>
          <a:lstStyle/>
          <a:p>
            <a:r>
              <a:rPr lang="en-IN" sz="1600" dirty="0">
                <a:solidFill>
                  <a:schemeClr val="tx2"/>
                </a:solidFill>
              </a:rPr>
              <a:t>Commitment for policy issues and current affairs</a:t>
            </a:r>
            <a:endParaRPr lang="en-IN" sz="1600" i="0" dirty="0">
              <a:solidFill>
                <a:schemeClr val="tx2"/>
              </a:solidFill>
              <a:effectLst/>
            </a:endParaRPr>
          </a:p>
        </p:txBody>
      </p:sp>
      <p:pic>
        <p:nvPicPr>
          <p:cNvPr id="3" name="Seeking Input on Candidate">
            <a:hlinkClick r:id="" action="ppaction://media"/>
            <a:extLst>
              <a:ext uri="{FF2B5EF4-FFF2-40B4-BE49-F238E27FC236}">
                <a16:creationId xmlns:a16="http://schemas.microsoft.com/office/drawing/2014/main" id="{576CC2DA-72A8-4FDA-B6AC-AC2FD561453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57199" y="2057400"/>
            <a:ext cx="8232775" cy="3785616"/>
          </a:xfrm>
          <a:prstGeom prst="rect">
            <a:avLst/>
          </a:prstGeom>
        </p:spPr>
      </p:pic>
    </p:spTree>
    <p:extLst>
      <p:ext uri="{BB962C8B-B14F-4D97-AF65-F5344CB8AC3E}">
        <p14:creationId xmlns:p14="http://schemas.microsoft.com/office/powerpoint/2010/main" val="306794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3">
            <a:extLst>
              <a:ext uri="{FF2B5EF4-FFF2-40B4-BE49-F238E27FC236}">
                <a16:creationId xmlns:a16="http://schemas.microsoft.com/office/drawing/2014/main" id="{9011F7C2-36F0-422E-9513-6C4766C69294}"/>
              </a:ext>
            </a:extLst>
          </p:cNvPr>
          <p:cNvSpPr/>
          <p:nvPr/>
        </p:nvSpPr>
        <p:spPr>
          <a:xfrm>
            <a:off x="454025" y="585926"/>
            <a:ext cx="8232775" cy="1233103"/>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marL="342900" lvl="0" indent="-342900" defTabSz="533400">
              <a:lnSpc>
                <a:spcPct val="90000"/>
              </a:lnSpc>
              <a:spcBef>
                <a:spcPct val="0"/>
              </a:spcBef>
              <a:spcAft>
                <a:spcPct val="35000"/>
              </a:spcAft>
              <a:buAutoNum type="arabicPeriod"/>
            </a:pPr>
            <a:r>
              <a:rPr lang="en-IN" sz="1600" dirty="0">
                <a:solidFill>
                  <a:schemeClr val="tx2"/>
                </a:solidFill>
                <a:cs typeface="Calibri Light" panose="020F0302020204030204" pitchFamily="34" charset="0"/>
              </a:rPr>
              <a:t>What’s going on in the previous slide?  Reflect for a moment on what signals may have been missed</a:t>
            </a:r>
          </a:p>
        </p:txBody>
      </p:sp>
      <p:sp>
        <p:nvSpPr>
          <p:cNvPr id="4" name="Title 3">
            <a:extLst>
              <a:ext uri="{FF2B5EF4-FFF2-40B4-BE49-F238E27FC236}">
                <a16:creationId xmlns:a16="http://schemas.microsoft.com/office/drawing/2014/main" id="{497F9ACD-A896-455D-B5F3-8B6F866AD018}"/>
              </a:ext>
            </a:extLst>
          </p:cNvPr>
          <p:cNvSpPr>
            <a:spLocks noGrp="1"/>
          </p:cNvSpPr>
          <p:nvPr>
            <p:ph type="title"/>
          </p:nvPr>
        </p:nvSpPr>
        <p:spPr>
          <a:xfrm>
            <a:off x="457200" y="201600"/>
            <a:ext cx="8232775" cy="384326"/>
          </a:xfrm>
        </p:spPr>
        <p:txBody>
          <a:bodyPr/>
          <a:lstStyle/>
          <a:p>
            <a:r>
              <a:rPr lang="en-IN" dirty="0"/>
              <a:t>Giving Feedback Across Cultures</a:t>
            </a:r>
          </a:p>
        </p:txBody>
      </p:sp>
      <p:sp>
        <p:nvSpPr>
          <p:cNvPr id="5" name="Rectangle 4">
            <a:extLst>
              <a:ext uri="{FF2B5EF4-FFF2-40B4-BE49-F238E27FC236}">
                <a16:creationId xmlns:a16="http://schemas.microsoft.com/office/drawing/2014/main" id="{7C2F0DC5-3111-4651-ABC4-8C090A1A7964}"/>
              </a:ext>
            </a:extLst>
          </p:cNvPr>
          <p:cNvSpPr/>
          <p:nvPr/>
        </p:nvSpPr>
        <p:spPr>
          <a:xfrm>
            <a:off x="457200" y="4805180"/>
            <a:ext cx="4572000" cy="338554"/>
          </a:xfrm>
          <a:prstGeom prst="rect">
            <a:avLst/>
          </a:prstGeom>
        </p:spPr>
        <p:txBody>
          <a:bodyPr>
            <a:spAutoFit/>
          </a:bodyPr>
          <a:lstStyle/>
          <a:p>
            <a:r>
              <a:rPr lang="en-IN" sz="1600" dirty="0">
                <a:solidFill>
                  <a:schemeClr val="tx2"/>
                </a:solidFill>
              </a:rPr>
              <a:t>Commitment for policy issues and current affairs</a:t>
            </a:r>
            <a:endParaRPr lang="en-IN" sz="1600" i="0" dirty="0">
              <a:solidFill>
                <a:schemeClr val="tx2"/>
              </a:solidFill>
              <a:effectLst/>
            </a:endParaRPr>
          </a:p>
        </p:txBody>
      </p:sp>
      <p:sp>
        <p:nvSpPr>
          <p:cNvPr id="7" name="Freeform 3">
            <a:extLst>
              <a:ext uri="{FF2B5EF4-FFF2-40B4-BE49-F238E27FC236}">
                <a16:creationId xmlns:a16="http://schemas.microsoft.com/office/drawing/2014/main" id="{38F5B3EF-0E5B-4A01-851A-7E472E964262}"/>
              </a:ext>
            </a:extLst>
          </p:cNvPr>
          <p:cNvSpPr/>
          <p:nvPr/>
        </p:nvSpPr>
        <p:spPr>
          <a:xfrm>
            <a:off x="450850" y="1819029"/>
            <a:ext cx="8232775" cy="5038971"/>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endParaRPr lang="en-IN" sz="1400" b="1" dirty="0">
              <a:solidFill>
                <a:schemeClr val="tx2"/>
              </a:solidFill>
              <a:latin typeface="Times New Roman" panose="02020603050405020304" pitchFamily="18" charset="0"/>
              <a:cs typeface="Times New Roman" panose="02020603050405020304" pitchFamily="18" charset="0"/>
            </a:endParaRPr>
          </a:p>
          <a:p>
            <a:r>
              <a:rPr lang="en-IN" sz="1600" dirty="0">
                <a:solidFill>
                  <a:schemeClr val="tx2"/>
                </a:solidFill>
                <a:cs typeface="Calibri Light" panose="020F0302020204030204" pitchFamily="34" charset="0"/>
              </a:rPr>
              <a:t>Brief Analysis</a:t>
            </a:r>
          </a:p>
          <a:p>
            <a:endParaRPr lang="en-IN" sz="1600" dirty="0">
              <a:solidFill>
                <a:schemeClr val="tx2"/>
              </a:solidFill>
              <a:cs typeface="Calibri Light" panose="020F0302020204030204" pitchFamily="34" charset="0"/>
            </a:endParaRPr>
          </a:p>
          <a:p>
            <a:r>
              <a:rPr lang="en-IN" sz="1600" dirty="0">
                <a:solidFill>
                  <a:schemeClr val="tx2"/>
                </a:solidFill>
                <a:cs typeface="Calibri Light" panose="020F0302020204030204" pitchFamily="34" charset="0"/>
              </a:rPr>
              <a:t>As discussed in the previous scenes, when working with people from cultures where indirect communication is the norm, it’s crucial to look for what’s left unsaid as much as what is said.</a:t>
            </a:r>
          </a:p>
          <a:p>
            <a:endParaRPr lang="en-IN" sz="1600" dirty="0">
              <a:solidFill>
                <a:schemeClr val="tx2"/>
              </a:solidFill>
              <a:cs typeface="Calibri Light" panose="020F0302020204030204" pitchFamily="34" charset="0"/>
            </a:endParaRPr>
          </a:p>
          <a:p>
            <a:r>
              <a:rPr lang="en-IN" sz="1600" dirty="0">
                <a:solidFill>
                  <a:schemeClr val="tx2"/>
                </a:solidFill>
                <a:cs typeface="Calibri Light" panose="020F0302020204030204" pitchFamily="34" charset="0"/>
              </a:rPr>
              <a:t>Note that in response to Sarah’s preference for the candidate Ravi, Azim hesitates slightly, and then mentions that his boss had a question regarding Ravi’s level of experience. Sarah replies that she feels that was not an issue, and moves on, but Azim is silent. Sarah continues to press, asking Azim for any other verbal feedback before making a decision. </a:t>
            </a:r>
          </a:p>
          <a:p>
            <a:endParaRPr lang="en-IN" sz="1600" dirty="0">
              <a:solidFill>
                <a:schemeClr val="tx2"/>
              </a:solidFill>
              <a:cs typeface="Calibri Light" panose="020F0302020204030204" pitchFamily="34" charset="0"/>
            </a:endParaRPr>
          </a:p>
          <a:p>
            <a:r>
              <a:rPr lang="en-IN" sz="1600" dirty="0">
                <a:solidFill>
                  <a:schemeClr val="tx2"/>
                </a:solidFill>
                <a:cs typeface="Calibri Light" panose="020F0302020204030204" pitchFamily="34" charset="0"/>
              </a:rPr>
              <a:t>Azim then says “Yes, we also think it is best if we have the right person,” (trying to remind Sarah that having the "right" person is what's key here) and ending by saying he needs to see what else his boss might have to say, thereby implying that more time is needed before this decision is made. </a:t>
            </a:r>
          </a:p>
          <a:p>
            <a:endParaRPr lang="en-IN" sz="1600" dirty="0">
              <a:solidFill>
                <a:schemeClr val="tx2"/>
              </a:solidFill>
              <a:cs typeface="Calibri Light" panose="020F0302020204030204" pitchFamily="34" charset="0"/>
            </a:endParaRPr>
          </a:p>
          <a:p>
            <a:r>
              <a:rPr lang="en-IN" sz="1600" dirty="0">
                <a:solidFill>
                  <a:schemeClr val="tx2"/>
                </a:solidFill>
                <a:cs typeface="Calibri Light" panose="020F0302020204030204" pitchFamily="34" charset="0"/>
              </a:rPr>
              <a:t>Unfortunately, Azim’s indirect style is probably too subtle for Sarah, and she most likely comes away from this encounter assuming that Azim agrees that Ravi is the best candidate. </a:t>
            </a:r>
          </a:p>
        </p:txBody>
      </p:sp>
    </p:spTree>
    <p:extLst>
      <p:ext uri="{BB962C8B-B14F-4D97-AF65-F5344CB8AC3E}">
        <p14:creationId xmlns:p14="http://schemas.microsoft.com/office/powerpoint/2010/main" val="1387331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3">
            <a:extLst>
              <a:ext uri="{FF2B5EF4-FFF2-40B4-BE49-F238E27FC236}">
                <a16:creationId xmlns:a16="http://schemas.microsoft.com/office/drawing/2014/main" id="{9011F7C2-36F0-422E-9513-6C4766C69294}"/>
              </a:ext>
            </a:extLst>
          </p:cNvPr>
          <p:cNvSpPr/>
          <p:nvPr/>
        </p:nvSpPr>
        <p:spPr>
          <a:xfrm>
            <a:off x="457200" y="755903"/>
            <a:ext cx="8232775" cy="1233103"/>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pPr marL="342900" lvl="0" indent="-342900" defTabSz="533400">
              <a:lnSpc>
                <a:spcPct val="90000"/>
              </a:lnSpc>
              <a:spcBef>
                <a:spcPct val="0"/>
              </a:spcBef>
              <a:spcAft>
                <a:spcPct val="35000"/>
              </a:spcAft>
              <a:buAutoNum type="arabicPeriod"/>
            </a:pPr>
            <a:r>
              <a:rPr lang="en-IN" sz="1600" dirty="0">
                <a:solidFill>
                  <a:schemeClr val="accent5">
                    <a:lumMod val="20000"/>
                    <a:lumOff val="80000"/>
                  </a:schemeClr>
                </a:solidFill>
                <a:cs typeface="Calibri Light" panose="020F0302020204030204" pitchFamily="34" charset="0"/>
              </a:rPr>
              <a:t>Different Feedback Styles</a:t>
            </a:r>
          </a:p>
        </p:txBody>
      </p:sp>
      <p:sp>
        <p:nvSpPr>
          <p:cNvPr id="4" name="Title 3">
            <a:extLst>
              <a:ext uri="{FF2B5EF4-FFF2-40B4-BE49-F238E27FC236}">
                <a16:creationId xmlns:a16="http://schemas.microsoft.com/office/drawing/2014/main" id="{497F9ACD-A896-455D-B5F3-8B6F866AD018}"/>
              </a:ext>
            </a:extLst>
          </p:cNvPr>
          <p:cNvSpPr>
            <a:spLocks noGrp="1"/>
          </p:cNvSpPr>
          <p:nvPr>
            <p:ph type="title"/>
          </p:nvPr>
        </p:nvSpPr>
        <p:spPr>
          <a:xfrm>
            <a:off x="457200" y="201600"/>
            <a:ext cx="8232775" cy="384326"/>
          </a:xfrm>
        </p:spPr>
        <p:txBody>
          <a:bodyPr/>
          <a:lstStyle/>
          <a:p>
            <a:r>
              <a:rPr lang="en-IN" dirty="0"/>
              <a:t>Giving Feedback Across Cultures</a:t>
            </a:r>
          </a:p>
        </p:txBody>
      </p:sp>
      <p:sp>
        <p:nvSpPr>
          <p:cNvPr id="5" name="Rectangle 4">
            <a:extLst>
              <a:ext uri="{FF2B5EF4-FFF2-40B4-BE49-F238E27FC236}">
                <a16:creationId xmlns:a16="http://schemas.microsoft.com/office/drawing/2014/main" id="{7C2F0DC5-3111-4651-ABC4-8C090A1A7964}"/>
              </a:ext>
            </a:extLst>
          </p:cNvPr>
          <p:cNvSpPr/>
          <p:nvPr/>
        </p:nvSpPr>
        <p:spPr>
          <a:xfrm>
            <a:off x="457200" y="4805180"/>
            <a:ext cx="4572000" cy="338554"/>
          </a:xfrm>
          <a:prstGeom prst="rect">
            <a:avLst/>
          </a:prstGeom>
        </p:spPr>
        <p:txBody>
          <a:bodyPr>
            <a:spAutoFit/>
          </a:bodyPr>
          <a:lstStyle/>
          <a:p>
            <a:r>
              <a:rPr lang="en-IN" sz="1600" dirty="0">
                <a:solidFill>
                  <a:schemeClr val="tx2"/>
                </a:solidFill>
              </a:rPr>
              <a:t>Commitment for policy issues and current affairs</a:t>
            </a:r>
            <a:endParaRPr lang="en-IN" sz="1600" i="0" dirty="0">
              <a:solidFill>
                <a:schemeClr val="tx2"/>
              </a:solidFill>
              <a:effectLst/>
            </a:endParaRPr>
          </a:p>
        </p:txBody>
      </p:sp>
      <p:sp>
        <p:nvSpPr>
          <p:cNvPr id="7" name="Freeform 3">
            <a:extLst>
              <a:ext uri="{FF2B5EF4-FFF2-40B4-BE49-F238E27FC236}">
                <a16:creationId xmlns:a16="http://schemas.microsoft.com/office/drawing/2014/main" id="{38F5B3EF-0E5B-4A01-851A-7E472E964262}"/>
              </a:ext>
            </a:extLst>
          </p:cNvPr>
          <p:cNvSpPr/>
          <p:nvPr/>
        </p:nvSpPr>
        <p:spPr>
          <a:xfrm>
            <a:off x="457200" y="1989005"/>
            <a:ext cx="8232775" cy="2070931"/>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r>
              <a:rPr lang="en-IN" sz="1600" dirty="0">
                <a:solidFill>
                  <a:schemeClr val="tx2"/>
                </a:solidFill>
                <a:cs typeface="Calibri Light" panose="020F0302020204030204" pitchFamily="34" charset="0"/>
              </a:rPr>
              <a:t>In many parts of the world, especially in much of Asia and the Middle East, maintaining social stability through harmonious relationships is crucial, and has been for centuries.  Because of this, people from these parts of the world have developed ways to give input that does not necessarily involve giving direct feedback to one another. </a:t>
            </a:r>
            <a:endParaRPr lang="en-IN" sz="1600" b="1" dirty="0">
              <a:solidFill>
                <a:schemeClr val="tx2"/>
              </a:solidFill>
              <a:cs typeface="Calibri Light" panose="020F0302020204030204" pitchFamily="34" charset="0"/>
            </a:endParaRPr>
          </a:p>
        </p:txBody>
      </p:sp>
      <p:sp>
        <p:nvSpPr>
          <p:cNvPr id="8" name="Freeform 3">
            <a:extLst>
              <a:ext uri="{FF2B5EF4-FFF2-40B4-BE49-F238E27FC236}">
                <a16:creationId xmlns:a16="http://schemas.microsoft.com/office/drawing/2014/main" id="{3F869DCA-E5C8-4635-A74E-011BA78B999C}"/>
              </a:ext>
            </a:extLst>
          </p:cNvPr>
          <p:cNvSpPr/>
          <p:nvPr/>
        </p:nvSpPr>
        <p:spPr>
          <a:xfrm>
            <a:off x="457200" y="4108268"/>
            <a:ext cx="8232775" cy="2274244"/>
          </a:xfrm>
          <a:custGeom>
            <a:avLst/>
            <a:gdLst>
              <a:gd name="connsiteX0" fmla="*/ 0 w 7886700"/>
              <a:gd name="connsiteY0" fmla="*/ 104571 h 627412"/>
              <a:gd name="connsiteX1" fmla="*/ 104571 w 7886700"/>
              <a:gd name="connsiteY1" fmla="*/ 0 h 627412"/>
              <a:gd name="connsiteX2" fmla="*/ 7782129 w 7886700"/>
              <a:gd name="connsiteY2" fmla="*/ 0 h 627412"/>
              <a:gd name="connsiteX3" fmla="*/ 7886700 w 7886700"/>
              <a:gd name="connsiteY3" fmla="*/ 104571 h 627412"/>
              <a:gd name="connsiteX4" fmla="*/ 7886700 w 7886700"/>
              <a:gd name="connsiteY4" fmla="*/ 522841 h 627412"/>
              <a:gd name="connsiteX5" fmla="*/ 7782129 w 7886700"/>
              <a:gd name="connsiteY5" fmla="*/ 627412 h 627412"/>
              <a:gd name="connsiteX6" fmla="*/ 104571 w 7886700"/>
              <a:gd name="connsiteY6" fmla="*/ 627412 h 627412"/>
              <a:gd name="connsiteX7" fmla="*/ 0 w 7886700"/>
              <a:gd name="connsiteY7" fmla="*/ 522841 h 627412"/>
              <a:gd name="connsiteX8" fmla="*/ 0 w 7886700"/>
              <a:gd name="connsiteY8" fmla="*/ 104571 h 62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627412">
                <a:moveTo>
                  <a:pt x="0" y="104571"/>
                </a:moveTo>
                <a:cubicBezTo>
                  <a:pt x="0" y="46818"/>
                  <a:pt x="46818" y="0"/>
                  <a:pt x="104571" y="0"/>
                </a:cubicBezTo>
                <a:lnTo>
                  <a:pt x="7782129" y="0"/>
                </a:lnTo>
                <a:cubicBezTo>
                  <a:pt x="7839882" y="0"/>
                  <a:pt x="7886700" y="46818"/>
                  <a:pt x="7886700" y="104571"/>
                </a:cubicBezTo>
                <a:lnTo>
                  <a:pt x="7886700" y="522841"/>
                </a:lnTo>
                <a:cubicBezTo>
                  <a:pt x="7886700" y="580594"/>
                  <a:pt x="7839882" y="627412"/>
                  <a:pt x="7782129" y="627412"/>
                </a:cubicBezTo>
                <a:lnTo>
                  <a:pt x="104571" y="627412"/>
                </a:lnTo>
                <a:cubicBezTo>
                  <a:pt x="46818" y="627412"/>
                  <a:pt x="0" y="580594"/>
                  <a:pt x="0" y="522841"/>
                </a:cubicBezTo>
                <a:lnTo>
                  <a:pt x="0" y="104571"/>
                </a:lnTo>
                <a:close/>
              </a:path>
            </a:pathLst>
          </a:custGeom>
          <a:solidFill>
            <a:schemeClr val="bg2"/>
          </a:solidFill>
          <a:ln>
            <a:solidFill>
              <a:srgbClr val="FFE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348" tIns="76348" rIns="76348" bIns="76348" numCol="1" spcCol="1270" anchor="ctr" anchorCtr="0">
            <a:noAutofit/>
          </a:bodyPr>
          <a:lstStyle/>
          <a:p>
            <a:r>
              <a:rPr lang="en-IN" sz="1600" dirty="0">
                <a:solidFill>
                  <a:schemeClr val="accent5">
                    <a:lumMod val="20000"/>
                    <a:lumOff val="80000"/>
                  </a:schemeClr>
                </a:solidFill>
                <a:cs typeface="Calibri Light" panose="020F0302020204030204" pitchFamily="34" charset="0"/>
              </a:rPr>
              <a:t>Several Meanings of "Yes“</a:t>
            </a:r>
          </a:p>
          <a:p>
            <a:endParaRPr lang="en-IN" sz="1600" dirty="0">
              <a:solidFill>
                <a:schemeClr val="tx2"/>
              </a:solidFill>
              <a:cs typeface="Calibri Light" panose="020F0302020204030204" pitchFamily="34" charset="0"/>
            </a:endParaRPr>
          </a:p>
          <a:p>
            <a:r>
              <a:rPr lang="en-IN" sz="1600" dirty="0">
                <a:solidFill>
                  <a:schemeClr val="accent5">
                    <a:lumMod val="20000"/>
                    <a:lumOff val="80000"/>
                  </a:schemeClr>
                </a:solidFill>
                <a:cs typeface="Calibri Light" panose="020F0302020204030204" pitchFamily="34" charset="0"/>
              </a:rPr>
              <a:t>Courtesy and Good Manners</a:t>
            </a:r>
          </a:p>
          <a:p>
            <a:r>
              <a:rPr lang="en-IN" sz="1600" dirty="0">
                <a:solidFill>
                  <a:schemeClr val="tx2"/>
                </a:solidFill>
                <a:cs typeface="Calibri Light" panose="020F0302020204030204" pitchFamily="34" charset="0"/>
              </a:rPr>
              <a:t>“Yes” = I don't agree with you, but I don’t want to be the bearer of bad news because developing a relationship with you is important to me. So I’m telling you what it seems that you want to hear.  </a:t>
            </a:r>
          </a:p>
          <a:p>
            <a:r>
              <a:rPr lang="en-IN" sz="1600" dirty="0">
                <a:solidFill>
                  <a:schemeClr val="tx2"/>
                </a:solidFill>
                <a:cs typeface="Calibri Light" panose="020F0302020204030204" pitchFamily="34" charset="0"/>
              </a:rPr>
              <a:t>I also assume you know this, and therefore if I show some hesitation, you will check with others to find out more, or you will ask me again, perhaps in a different setting, to find out what I really think.</a:t>
            </a:r>
          </a:p>
        </p:txBody>
      </p:sp>
    </p:spTree>
    <p:extLst>
      <p:ext uri="{BB962C8B-B14F-4D97-AF65-F5344CB8AC3E}">
        <p14:creationId xmlns:p14="http://schemas.microsoft.com/office/powerpoint/2010/main" val="1259989684"/>
      </p:ext>
    </p:extLst>
  </p:cSld>
  <p:clrMapOvr>
    <a:masterClrMapping/>
  </p:clrMapOvr>
</p:sld>
</file>

<file path=ppt/theme/theme1.xml><?xml version="1.0" encoding="utf-8"?>
<a:theme xmlns:a="http://schemas.openxmlformats.org/drawingml/2006/main" name="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2.xml><?xml version="1.0" encoding="utf-8"?>
<a:theme xmlns:a="http://schemas.openxmlformats.org/drawingml/2006/main" name="EY dark print">
  <a:themeElements>
    <a:clrScheme name="EY dark print">
      <a:dk1>
        <a:srgbClr val="FFFFFF"/>
      </a:dk1>
      <a:lt1>
        <a:srgbClr val="FFFFFF"/>
      </a:lt1>
      <a:dk2>
        <a:srgbClr val="333333"/>
      </a:dk2>
      <a:lt2>
        <a:srgbClr val="FFE60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EY regular presentation 2015 v1</Template>
  <TotalTime>0</TotalTime>
  <Words>2050</Words>
  <Application>Microsoft Office PowerPoint</Application>
  <PresentationFormat>On-screen Show (4:3)</PresentationFormat>
  <Paragraphs>133</Paragraphs>
  <Slides>18</Slides>
  <Notes>0</Notes>
  <HiddenSlides>0</HiddenSlides>
  <MMClips>4</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18</vt:i4>
      </vt:variant>
    </vt:vector>
  </HeadingPairs>
  <TitlesOfParts>
    <vt:vector size="22" baseType="lpstr">
      <vt:lpstr>Arial</vt:lpstr>
      <vt:lpstr>Times New Roman</vt:lpstr>
      <vt:lpstr>EY regular presentation 2015 v1</vt:lpstr>
      <vt:lpstr>EY dark print</vt:lpstr>
      <vt:lpstr>Teamwork and Team Building</vt:lpstr>
      <vt:lpstr>Trust Building through Effective Communication</vt:lpstr>
      <vt:lpstr>Giving Feedback Across Cultures</vt:lpstr>
      <vt:lpstr>Giving Feedback Across Cultures</vt:lpstr>
      <vt:lpstr>Giving Feedback Across Cultures</vt:lpstr>
      <vt:lpstr>Giving Feedback Across Cultures</vt:lpstr>
      <vt:lpstr>Giving Feedback Across Cultures</vt:lpstr>
      <vt:lpstr>Giving Feedback Across Cultures</vt:lpstr>
      <vt:lpstr>Giving Feedback Across Cultures</vt:lpstr>
      <vt:lpstr>Giving Feedback Across Cultures</vt:lpstr>
      <vt:lpstr>Trust Building through Effective Communication</vt:lpstr>
      <vt:lpstr>Encouraging Team Communication and Collaboration</vt:lpstr>
      <vt:lpstr>Being an Effective Team Member</vt:lpstr>
      <vt:lpstr>The Essentials of Managing Remotely</vt:lpstr>
      <vt:lpstr>The Essentials of Managing Remotely</vt:lpstr>
      <vt:lpstr>The Essentials of Managing Remotely</vt:lpstr>
      <vt:lpstr>The Essentials of Managing Remotely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2016-12-19T11:32:50Z</dcterms:created>
  <dcterms:modified xsi:type="dcterms:W3CDTF">2021-01-14T10:57:56Z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ppReportDate">
    <vt:lpwstr/>
  </property>
  <property fmtid="{D5CDD505-2E9C-101B-9397-08002B2CF9AE}" pid="3" name="WppReportVersion">
    <vt:lpwstr>Version 1.0</vt:lpwstr>
  </property>
  <property fmtid="{D5CDD505-2E9C-101B-9397-08002B2CF9AE}" pid="4" name="WppReportDraft">
    <vt:lpwstr>(Draft)</vt:lpwstr>
  </property>
  <property fmtid="{D5CDD505-2E9C-101B-9397-08002B2CF9AE}" pid="5" name="WppReportCurrencySymbol">
    <vt:lpwstr>₹</vt:lpwstr>
  </property>
  <property fmtid="{D5CDD505-2E9C-101B-9397-08002B2CF9AE}" pid="6" name="WppReportDashboardTitleText">
    <vt:lpwstr>Dashboard</vt:lpwstr>
  </property>
  <property fmtid="{D5CDD505-2E9C-101B-9397-08002B2CF9AE}" pid="7" name="WppReportShortPageNumberFormat">
    <vt:lpwstr>Page &lt;#&gt;</vt:lpwstr>
  </property>
  <property fmtid="{D5CDD505-2E9C-101B-9397-08002B2CF9AE}" pid="8" name="WppReportLongPageNumberFormat">
    <vt:lpwstr>Page &lt;#&gt; of &lt;PageCount&gt;</vt:lpwstr>
  </property>
  <property fmtid="{D5CDD505-2E9C-101B-9397-08002B2CF9AE}" pid="9" name="WppReportTocTitleText">
    <vt:lpwstr>Table of contents</vt:lpwstr>
  </property>
  <property fmtid="{D5CDD505-2E9C-101B-9397-08002B2CF9AE}" pid="10" name="WppReportIsTocUpdateRecommended">
    <vt:bool>true</vt:bool>
  </property>
  <property fmtid="{D5CDD505-2E9C-101B-9397-08002B2CF9AE}" pid="11" name="WppReportPropertiesLastWrittenToDocument">
    <vt:filetime>2018-12-06T03:16:08Z</vt:filetime>
  </property>
</Properties>
</file>